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embeddings/oleObject1.bin" ContentType="application/vnd.openxmlformats-officedocument.oleObject"/>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embeddings/oleObject2.bin" ContentType="application/vnd.openxmlformats-officedocument.oleObject"/>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85" r:id="rId1"/>
    <p:sldMasterId id="2147483737" r:id="rId2"/>
  </p:sldMasterIdLst>
  <p:notesMasterIdLst>
    <p:notesMasterId r:id="rId26"/>
  </p:notesMasterIdLst>
  <p:handoutMasterIdLst>
    <p:handoutMasterId r:id="rId27"/>
  </p:handoutMasterIdLst>
  <p:sldIdLst>
    <p:sldId id="338" r:id="rId3"/>
    <p:sldId id="284" r:id="rId4"/>
    <p:sldId id="339" r:id="rId5"/>
    <p:sldId id="316" r:id="rId6"/>
    <p:sldId id="336" r:id="rId7"/>
    <p:sldId id="317" r:id="rId8"/>
    <p:sldId id="330" r:id="rId9"/>
    <p:sldId id="331" r:id="rId10"/>
    <p:sldId id="348" r:id="rId11"/>
    <p:sldId id="332" r:id="rId12"/>
    <p:sldId id="333" r:id="rId13"/>
    <p:sldId id="334" r:id="rId14"/>
    <p:sldId id="335" r:id="rId15"/>
    <p:sldId id="340" r:id="rId16"/>
    <p:sldId id="341" r:id="rId17"/>
    <p:sldId id="342" r:id="rId18"/>
    <p:sldId id="343" r:id="rId19"/>
    <p:sldId id="344" r:id="rId20"/>
    <p:sldId id="345" r:id="rId21"/>
    <p:sldId id="346" r:id="rId22"/>
    <p:sldId id="347" r:id="rId23"/>
    <p:sldId id="337" r:id="rId24"/>
    <p:sldId id="314" r:id="rId25"/>
  </p:sldIdLst>
  <p:sldSz cx="9144000" cy="6858000" type="screen4x3"/>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mn-ea"/>
        <a:cs typeface="Arial" charset="0"/>
      </a:defRPr>
    </a:lvl1pPr>
    <a:lvl2pPr marL="457200" algn="l" defTabSz="457200" rtl="0" fontAlgn="base">
      <a:spcBef>
        <a:spcPct val="0"/>
      </a:spcBef>
      <a:spcAft>
        <a:spcPct val="0"/>
      </a:spcAft>
      <a:defRPr kern="1200">
        <a:solidFill>
          <a:schemeClr val="tx1"/>
        </a:solidFill>
        <a:latin typeface="Arial" charset="0"/>
        <a:ea typeface="+mn-ea"/>
        <a:cs typeface="Arial" charset="0"/>
      </a:defRPr>
    </a:lvl2pPr>
    <a:lvl3pPr marL="914400" algn="l" defTabSz="457200" rtl="0" fontAlgn="base">
      <a:spcBef>
        <a:spcPct val="0"/>
      </a:spcBef>
      <a:spcAft>
        <a:spcPct val="0"/>
      </a:spcAft>
      <a:defRPr kern="1200">
        <a:solidFill>
          <a:schemeClr val="tx1"/>
        </a:solidFill>
        <a:latin typeface="Arial" charset="0"/>
        <a:ea typeface="+mn-ea"/>
        <a:cs typeface="Arial" charset="0"/>
      </a:defRPr>
    </a:lvl3pPr>
    <a:lvl4pPr marL="1371600" algn="l" defTabSz="457200" rtl="0" fontAlgn="base">
      <a:spcBef>
        <a:spcPct val="0"/>
      </a:spcBef>
      <a:spcAft>
        <a:spcPct val="0"/>
      </a:spcAft>
      <a:defRPr kern="1200">
        <a:solidFill>
          <a:schemeClr val="tx1"/>
        </a:solidFill>
        <a:latin typeface="Arial" charset="0"/>
        <a:ea typeface="+mn-ea"/>
        <a:cs typeface="Arial" charset="0"/>
      </a:defRPr>
    </a:lvl4pPr>
    <a:lvl5pPr marL="1828800" algn="l" defTabSz="457200"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a:srgbClr val="518AC4"/>
    <a:srgbClr val="214263"/>
    <a:srgbClr val="4F86BD"/>
    <a:srgbClr val="21EB80"/>
    <a:srgbClr val="0C458B"/>
    <a:srgbClr val="89CC4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12" autoAdjust="0"/>
    <p:restoredTop sz="95528" autoAdjust="0"/>
  </p:normalViewPr>
  <p:slideViewPr>
    <p:cSldViewPr snapToGrid="0" snapToObjects="1">
      <p:cViewPr>
        <p:scale>
          <a:sx n="105" d="100"/>
          <a:sy n="105" d="100"/>
        </p:scale>
        <p:origin x="-1144" y="-272"/>
      </p:cViewPr>
      <p:guideLst>
        <p:guide orient="horz"/>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4" d="100"/>
        <a:sy n="124"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notesMaster" Target="notesMasters/notesMaster1.xml"/><Relationship Id="rId27" Type="http://schemas.openxmlformats.org/officeDocument/2006/relationships/handoutMaster" Target="handoutMasters/handoutMaster1.xml"/><Relationship Id="rId28" Type="http://schemas.openxmlformats.org/officeDocument/2006/relationships/printerSettings" Target="printerSettings/printerSettings1.bin"/><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6D179C08-88DC-4A86-94A2-A1EDC4A50204}" type="datetimeFigureOut">
              <a:rPr lang="en-US"/>
              <a:pPr>
                <a:defRPr/>
              </a:pPr>
              <a:t>12/9/14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405D0C57-0AC5-46D8-A8B1-8EE16B37800C}" type="slidenum">
              <a:rPr lang="en-US"/>
              <a:pPr>
                <a:defRPr/>
              </a:pPr>
              <a:t>‹#›</a:t>
            </a:fld>
            <a:endParaRPr lang="en-US"/>
          </a:p>
        </p:txBody>
      </p:sp>
    </p:spTree>
    <p:extLst>
      <p:ext uri="{BB962C8B-B14F-4D97-AF65-F5344CB8AC3E}">
        <p14:creationId xmlns:p14="http://schemas.microsoft.com/office/powerpoint/2010/main" val="2178656045"/>
      </p:ext>
    </p:extLst>
  </p:cSld>
  <p:clrMap bg1="lt1" tx1="dk1" bg2="lt2" tx2="dk2" accent1="accent1" accent2="accent2" accent3="accent3" accent4="accent4" accent5="accent5" accent6="accent6" hlink="hlink" folHlink="folHlink"/>
  <p:hf sldNum="0" hdr="0" ftr="0" dt="0"/>
</p:handoutMaster>
</file>

<file path=ppt/media/image1.png>
</file>

<file path=ppt/media/image12.png>
</file>

<file path=ppt/media/image13.jpg>
</file>

<file path=ppt/media/image15.jpeg>
</file>

<file path=ppt/media/image16.jpeg>
</file>

<file path=ppt/media/image17.jpeg>
</file>

<file path=ppt/media/image2.png>
</file>

<file path=ppt/media/image3.png>
</file>

<file path=ppt/media/image5.jp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54DA0C48-51DF-40E1-9882-A8096F71A1C2}" type="datetimeFigureOut">
              <a:rPr lang="en-US"/>
              <a:pPr>
                <a:defRPr/>
              </a:pPr>
              <a:t>12/9/14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90485EE4-F5ED-46EE-9CC8-D02925AE35A6}" type="slidenum">
              <a:rPr lang="en-US"/>
              <a:pPr>
                <a:defRPr/>
              </a:pPr>
              <a:t>‹#›</a:t>
            </a:fld>
            <a:endParaRPr lang="en-US"/>
          </a:p>
        </p:txBody>
      </p:sp>
    </p:spTree>
    <p:extLst>
      <p:ext uri="{BB962C8B-B14F-4D97-AF65-F5344CB8AC3E}">
        <p14:creationId xmlns:p14="http://schemas.microsoft.com/office/powerpoint/2010/main" val="2833405864"/>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D6CF8ED-D593-BC41-8FC8-2B3C083BE082}" type="slidenum">
              <a:rPr lang="en-US" sz="1200"/>
              <a:pPr eaLnBrk="1" hangingPunct="1"/>
              <a:t>1</a:t>
            </a:fld>
            <a:endParaRPr lang="en-US" sz="1200"/>
          </a:p>
        </p:txBody>
      </p:sp>
      <p:sp>
        <p:nvSpPr>
          <p:cNvPr id="2355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3555"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lIns="90004" tIns="45002" rIns="90004" bIns="45002" numCol="1" anchor="t" anchorCtr="0" compatLnSpc="1">
            <a:prstTxWarp prst="textNoShape">
              <a:avLst/>
            </a:prstTxWarp>
          </a:bodyPr>
          <a:lstStyle/>
          <a:p>
            <a:pPr eaLnBrk="1" hangingPunct="1"/>
            <a:r>
              <a:rPr lang="en-US" dirty="0" smtClean="0">
                <a:latin typeface="Calibri" charset="0"/>
              </a:rPr>
              <a:t>Direct link: </a:t>
            </a:r>
            <a:r>
              <a:rPr lang="en-US" sz="1200" kern="1200" dirty="0" smtClean="0">
                <a:solidFill>
                  <a:schemeClr val="tx1"/>
                </a:solidFill>
                <a:latin typeface="+mn-lt"/>
                <a:ea typeface="+mn-ea"/>
                <a:cs typeface="+mn-cs"/>
              </a:rPr>
              <a:t>http://</a:t>
            </a:r>
            <a:r>
              <a:rPr lang="en-US" sz="1200" kern="1200" dirty="0" err="1" smtClean="0">
                <a:solidFill>
                  <a:schemeClr val="tx1"/>
                </a:solidFill>
                <a:latin typeface="+mn-lt"/>
                <a:ea typeface="+mn-ea"/>
                <a:cs typeface="+mn-cs"/>
              </a:rPr>
              <a:t>download.pegasus.isi.edu</a:t>
            </a:r>
            <a:r>
              <a:rPr lang="en-US" sz="1200" kern="1200" dirty="0" smtClean="0">
                <a:solidFill>
                  <a:schemeClr val="tx1"/>
                </a:solidFill>
                <a:latin typeface="+mn-lt"/>
                <a:ea typeface="+mn-ea"/>
                <a:cs typeface="+mn-cs"/>
              </a:rPr>
              <a:t>/</a:t>
            </a:r>
            <a:r>
              <a:rPr lang="en-US" sz="1200" kern="1200" dirty="0" err="1" smtClean="0">
                <a:solidFill>
                  <a:schemeClr val="tx1"/>
                </a:solidFill>
                <a:latin typeface="+mn-lt"/>
                <a:ea typeface="+mn-ea"/>
                <a:cs typeface="+mn-cs"/>
              </a:rPr>
              <a:t>wms</a:t>
            </a:r>
            <a:r>
              <a:rPr lang="en-US" sz="1200" kern="1200" dirty="0" smtClean="0">
                <a:solidFill>
                  <a:schemeClr val="tx1"/>
                </a:solidFill>
                <a:latin typeface="+mn-lt"/>
                <a:ea typeface="+mn-ea"/>
                <a:cs typeface="+mn-cs"/>
              </a:rPr>
              <a:t>/download/4.3/PegasusTutorialVM-4.3.0.zip</a:t>
            </a:r>
            <a:endParaRPr lang="en-US" dirty="0">
              <a:latin typeface="Calibri" charset="0"/>
            </a:endParaRPr>
          </a:p>
        </p:txBody>
      </p:sp>
      <p:sp>
        <p:nvSpPr>
          <p:cNvPr id="23556"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B7B3B8B-FA99-EC41-BF67-1F25BFC3EE5B}" type="slidenum">
              <a:rPr lang="en-US" sz="1200"/>
              <a:pPr eaLnBrk="1" hangingPunct="1"/>
              <a:t>16</a:t>
            </a:fld>
            <a:endParaRPr lang="en-US" sz="1200"/>
          </a:p>
        </p:txBody>
      </p:sp>
      <p:sp>
        <p:nvSpPr>
          <p:cNvPr id="4403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4035" name="Rectangle 3"/>
          <p:cNvSpPr>
            <a:spLocks noGrp="1" noChangeArrowheads="1"/>
          </p:cNvSpPr>
          <p:nvPr>
            <p:ph type="body" idx="1"/>
          </p:nvPr>
        </p:nvSpPr>
        <p:spPr bwMode="auto">
          <a:xfrm>
            <a:off x="912813" y="4343400"/>
            <a:ext cx="5032375" cy="4114800"/>
          </a:xfrm>
          <a:solidFill>
            <a:srgbClr val="FFFFFF"/>
          </a:solidFill>
          <a:ln>
            <a:solidFill>
              <a:srgbClr val="000000"/>
            </a:solidFill>
            <a:miter lim="800000"/>
            <a:headEnd/>
            <a:tailEnd/>
          </a:ln>
        </p:spPr>
        <p:txBody>
          <a:bodyPr wrap="square" lIns="86486" tIns="43242" rIns="86486" bIns="43242" numCol="1" anchor="t" anchorCtr="0" compatLnSpc="1">
            <a:prstTxWarp prst="textNoShape">
              <a:avLst/>
            </a:prstTxWarp>
          </a:bodyPr>
          <a:lstStyle/>
          <a:p>
            <a:pPr eaLnBrk="1" hangingPunct="1"/>
            <a:r>
              <a:rPr lang="en-US" sz="1100">
                <a:latin typeface="Calibri" charset="0"/>
              </a:rPr>
              <a:t>Sometimes it is cheaper to access the data than to regenerate it</a:t>
            </a:r>
          </a:p>
          <a:p>
            <a:pPr eaLnBrk="1" hangingPunct="1"/>
            <a:r>
              <a:rPr lang="en-US" sz="1100">
                <a:latin typeface="Calibri" charset="0"/>
              </a:rPr>
              <a:t>Keeping track of data as it is generated supports workflow-level checkpointing</a:t>
            </a:r>
          </a:p>
          <a:p>
            <a:pPr eaLnBrk="1" hangingPunct="1"/>
            <a:r>
              <a:rPr lang="en-US">
                <a:latin typeface="Calibri" charset="0"/>
              </a:rPr>
              <a:t>Kent changed 080501 – added period</a:t>
            </a:r>
          </a:p>
        </p:txBody>
      </p:sp>
      <p:sp>
        <p:nvSpPr>
          <p:cNvPr id="44036"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FEFBE83-07D4-A64A-BF0C-415D0A7D007B}" type="slidenum">
              <a:rPr lang="en-US" sz="1200"/>
              <a:pPr eaLnBrk="1" hangingPunct="1"/>
              <a:t>17</a:t>
            </a:fld>
            <a:endParaRPr lang="en-US" sz="1200"/>
          </a:p>
        </p:txBody>
      </p:sp>
      <p:sp>
        <p:nvSpPr>
          <p:cNvPr id="4608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6083"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a:t>
            </a:r>
          </a:p>
        </p:txBody>
      </p:sp>
      <p:sp>
        <p:nvSpPr>
          <p:cNvPr id="46084"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A965870-CD68-594C-957B-E5365E8EC38C}" type="slidenum">
              <a:rPr lang="en-US" sz="1200"/>
              <a:pPr eaLnBrk="1" hangingPunct="1"/>
              <a:t>18</a:t>
            </a:fld>
            <a:endParaRPr lang="en-US" sz="1200"/>
          </a:p>
        </p:txBody>
      </p:sp>
      <p:sp>
        <p:nvSpPr>
          <p:cNvPr id="48130" name="Rectangle 2"/>
          <p:cNvSpPr>
            <a:spLocks noGrp="1" noRot="1" noChangeAspect="1" noChangeArrowheads="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48131"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dirty="0">
              <a:latin typeface="Calibri" charset="0"/>
            </a:endParaRPr>
          </a:p>
        </p:txBody>
      </p:sp>
      <p:sp>
        <p:nvSpPr>
          <p:cNvPr id="4813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ECF80558-72B7-0845-9611-EC93205931E8}" type="slidenum">
              <a:rPr lang="en-US" sz="1200"/>
              <a:pPr eaLnBrk="1" hangingPunct="1"/>
              <a:t>19</a:t>
            </a:fld>
            <a:endParaRPr lang="en-US" sz="1200"/>
          </a:p>
        </p:txBody>
      </p:sp>
      <p:sp>
        <p:nvSpPr>
          <p:cNvPr id="50178"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50179"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endParaRPr lang="en-US" dirty="0">
              <a:latin typeface="Calibri" charset="0"/>
            </a:endParaRPr>
          </a:p>
        </p:txBody>
      </p:sp>
      <p:sp>
        <p:nvSpPr>
          <p:cNvPr id="5018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6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DDCD2A0-F317-8D4A-A1CB-2A178078D43E}" type="slidenum">
              <a:rPr lang="en-US" sz="1200"/>
              <a:pPr eaLnBrk="1" hangingPunct="1"/>
              <a:t>20</a:t>
            </a:fld>
            <a:endParaRPr lang="en-US" sz="1200"/>
          </a:p>
        </p:txBody>
      </p:sp>
      <p:sp>
        <p:nvSpPr>
          <p:cNvPr id="58370"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58371"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a:latin typeface="Calibri" charset="0"/>
              </a:rPr>
              <a:t>Kent changed 080501 – removed period</a:t>
            </a:r>
          </a:p>
        </p:txBody>
      </p:sp>
      <p:sp>
        <p:nvSpPr>
          <p:cNvPr id="5837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578E3167-61A9-E34F-A1FF-0C631703BD51}" type="slidenum">
              <a:rPr lang="en-US" sz="1200"/>
              <a:pPr eaLnBrk="1" hangingPunct="1"/>
              <a:t>21</a:t>
            </a:fld>
            <a:endParaRPr lang="en-US" sz="1200"/>
          </a:p>
        </p:txBody>
      </p:sp>
      <p:sp>
        <p:nvSpPr>
          <p:cNvPr id="60418"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60419"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 – removed period</a:t>
            </a:r>
          </a:p>
        </p:txBody>
      </p:sp>
      <p:sp>
        <p:nvSpPr>
          <p:cNvPr id="6042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3"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64514"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FD6CF8ED-D593-BC41-8FC8-2B3C083BE082}" type="slidenum">
              <a:rPr lang="en-US" sz="1200"/>
              <a:pPr eaLnBrk="1" hangingPunct="1"/>
              <a:t>3</a:t>
            </a:fld>
            <a:endParaRPr lang="en-US" sz="1200"/>
          </a:p>
        </p:txBody>
      </p:sp>
      <p:sp>
        <p:nvSpPr>
          <p:cNvPr id="2355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3555"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lIns="90004" tIns="45002" rIns="90004" bIns="45002" numCol="1" anchor="t" anchorCtr="0" compatLnSpc="1">
            <a:prstTxWarp prst="textNoShape">
              <a:avLst/>
            </a:prstTxWarp>
          </a:bodyPr>
          <a:lstStyle/>
          <a:p>
            <a:pPr eaLnBrk="1" hangingPunct="1"/>
            <a:r>
              <a:rPr lang="en-US">
                <a:latin typeface="Calibri" charset="0"/>
              </a:rPr>
              <a:t>Kent changed 080501 – removed periods</a:t>
            </a:r>
          </a:p>
        </p:txBody>
      </p:sp>
      <p:sp>
        <p:nvSpPr>
          <p:cNvPr id="23556"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45068590-7486-D043-BFA0-D1BD93ECF01A}" type="slidenum">
              <a:rPr lang="en-US" sz="1200"/>
              <a:pPr eaLnBrk="1" hangingPunct="1"/>
              <a:t>6</a:t>
            </a:fld>
            <a:endParaRPr lang="en-US" sz="1200"/>
          </a:p>
        </p:txBody>
      </p:sp>
      <p:sp>
        <p:nvSpPr>
          <p:cNvPr id="2765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7651"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dirty="0">
              <a:latin typeface="Calibri" charset="0"/>
            </a:endParaRPr>
          </a:p>
        </p:txBody>
      </p:sp>
      <p:sp>
        <p:nvSpPr>
          <p:cNvPr id="2765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4878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48789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67A33BAC-639D-2C40-83F7-3B60327D432E}" type="slidenum">
              <a:rPr lang="en-US" sz="1200"/>
              <a:pPr eaLnBrk="1" hangingPunct="1"/>
              <a:t>11</a:t>
            </a:fld>
            <a:endParaRPr lang="en-US" sz="1200"/>
          </a:p>
        </p:txBody>
      </p:sp>
      <p:sp>
        <p:nvSpPr>
          <p:cNvPr id="75778"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75779"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
        <p:nvSpPr>
          <p:cNvPr id="7578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BFF50EB3-E316-5349-BF13-DDFAEC6EEAD3}" type="slidenum">
              <a:rPr lang="en-US" sz="1200"/>
              <a:pPr eaLnBrk="1" hangingPunct="1"/>
              <a:t>12</a:t>
            </a:fld>
            <a:endParaRPr lang="en-US" sz="1200"/>
          </a:p>
        </p:txBody>
      </p:sp>
      <p:sp>
        <p:nvSpPr>
          <p:cNvPr id="2560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25603" name="Rectangle 3"/>
          <p:cNvSpPr>
            <a:spLocks noGrp="1" noChangeArrowheads="1"/>
          </p:cNvSpPr>
          <p:nvPr>
            <p:ph type="body" idx="1"/>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Calibri" charset="0"/>
            </a:endParaRPr>
          </a:p>
        </p:txBody>
      </p:sp>
      <p:sp>
        <p:nvSpPr>
          <p:cNvPr id="25604"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2301247D-F768-3A4A-9339-45A617102E34}" type="slidenum">
              <a:rPr lang="en-US" sz="1200"/>
              <a:pPr eaLnBrk="1" hangingPunct="1"/>
              <a:t>14</a:t>
            </a:fld>
            <a:endParaRPr lang="en-US" sz="1200"/>
          </a:p>
        </p:txBody>
      </p:sp>
      <p:sp>
        <p:nvSpPr>
          <p:cNvPr id="37890" name="Rectangle 2"/>
          <p:cNvSpPr>
            <a:spLocks noGrp="1" noRot="1" noChangeAspect="1" noChangeArrowheads="1" noTextEdit="1"/>
          </p:cNvSpPr>
          <p:nvPr>
            <p:ph type="sldImg"/>
          </p:nvPr>
        </p:nvSpPr>
        <p:spPr bwMode="auto">
          <a:xfrm>
            <a:off x="1144588" y="685800"/>
            <a:ext cx="4572000" cy="3429000"/>
          </a:xfrm>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37891" name="Rectangle 3"/>
          <p:cNvSpPr>
            <a:spLocks noGrp="1" noChangeArrowheads="1"/>
          </p:cNvSpPr>
          <p:nvPr>
            <p:ph type="body" idx="1"/>
          </p:nvPr>
        </p:nvSpPr>
        <p:spPr bwMode="auto">
          <a:xfrm>
            <a:off x="914400" y="4343400"/>
            <a:ext cx="5029200" cy="4114800"/>
          </a:xfrm>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dirty="0">
                <a:latin typeface="Calibri" charset="0"/>
              </a:rPr>
              <a:t>Kent changed 080501 – removed periods</a:t>
            </a:r>
          </a:p>
        </p:txBody>
      </p:sp>
      <p:sp>
        <p:nvSpPr>
          <p:cNvPr id="37892"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96C14A0C-5830-2B4B-BAEF-FE11B8B4CB64}" type="slidenum">
              <a:rPr lang="en-US" sz="1200"/>
              <a:pPr eaLnBrk="1" hangingPunct="1"/>
              <a:t>15</a:t>
            </a:fld>
            <a:endParaRPr lang="en-US" sz="1200"/>
          </a:p>
        </p:txBody>
      </p:sp>
      <p:sp>
        <p:nvSpPr>
          <p:cNvPr id="39938" name="Rectangle 2"/>
          <p:cNvSpPr>
            <a:spLocks noGrp="1" noRot="1" noChangeAspect="1" noChangeArrowheads="1"/>
          </p:cNvSpPr>
          <p:nvPr>
            <p:ph type="sldImg"/>
          </p:nvPr>
        </p:nvSpPr>
        <p:spPr bwMode="auto">
          <a:solidFill>
            <a:srgbClr val="FFFFFF"/>
          </a:solidFill>
          <a:ln>
            <a:solidFill>
              <a:srgbClr val="000000"/>
            </a:solidFill>
            <a:miter lim="800000"/>
            <a:headEnd/>
            <a:tailEnd/>
          </a:ln>
          <a:extLst>
            <a:ext uri="{FAA26D3D-D897-4be2-8F04-BA451C77F1D7}">
              <ma14:placeholderFlag xmlns:ma14="http://schemas.microsoft.com/office/mac/drawingml/2011/main" val="1"/>
            </a:ext>
          </a:extLst>
        </p:spPr>
      </p:sp>
      <p:sp>
        <p:nvSpPr>
          <p:cNvPr id="39939"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r>
              <a:rPr lang="en-US">
                <a:latin typeface="Calibri" charset="0"/>
              </a:rPr>
              <a:t>On of the things we have done to handle big datasets is created this notion of a staging site or intermediate data site. Since most compute resources may or may not have large data storage capability. This allows us to use a mixture of resources when executing workflows and using the various high performance data protocols that may be available to fetch the data to the compute node for execution as and when its needed.</a:t>
            </a:r>
          </a:p>
          <a:p>
            <a:pPr eaLnBrk="1" hangingPunct="1"/>
            <a:endParaRPr lang="en-US">
              <a:latin typeface="Calibri" charset="0"/>
            </a:endParaRPr>
          </a:p>
        </p:txBody>
      </p:sp>
      <p:sp>
        <p:nvSpPr>
          <p:cNvPr id="39940" name="Footer Placeholder 4"/>
          <p:cNvSpPr>
            <a:spLocks noGrp="1"/>
          </p:cNvSpPr>
          <p:nvPr>
            <p:ph type="ftr" sz="quarter" idx="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fontAlgn="base" hangingPunct="1">
              <a:spcBef>
                <a:spcPct val="0"/>
              </a:spcBef>
              <a:spcAft>
                <a:spcPct val="0"/>
              </a:spcAft>
            </a:pPr>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745449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4422619B-0A04-4049-9C48-128730C20E91}"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734851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457200" y="6245225"/>
            <a:ext cx="2133600" cy="476250"/>
          </a:xfrm>
          <a:prstGeom prst="rect">
            <a:avLst/>
          </a:prstGeom>
          <a:ln/>
        </p:spPr>
        <p:txBody>
          <a:bodyPr/>
          <a:lstStyle>
            <a:lvl1pPr>
              <a:defRPr/>
            </a:lvl1pPr>
          </a:lstStyle>
          <a:p>
            <a:pPr>
              <a:defRPr/>
            </a:pPr>
            <a:fld id="{F2E5FA62-E49E-2048-998E-FD02D5188C46}" type="datetime1">
              <a:rPr lang="en-US"/>
              <a:pPr>
                <a:defRPr/>
              </a:pPr>
              <a:t>12/9/14</a:t>
            </a:fld>
            <a:endParaRPr lang="en-US"/>
          </a:p>
        </p:txBody>
      </p:sp>
      <p:sp>
        <p:nvSpPr>
          <p:cNvPr id="3" name="Rectangle 5"/>
          <p:cNvSpPr>
            <a:spLocks noGrp="1" noChangeArrowheads="1"/>
          </p:cNvSpPr>
          <p:nvPr>
            <p:ph type="ftr" sz="quarter" idx="11"/>
          </p:nvPr>
        </p:nvSpPr>
        <p:spPr>
          <a:xfrm>
            <a:off x="3124200" y="6245225"/>
            <a:ext cx="3079750" cy="476250"/>
          </a:xfrm>
          <a:prstGeom prst="rect">
            <a:avLst/>
          </a:prstGeom>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xfrm>
            <a:off x="6553200" y="6245225"/>
            <a:ext cx="2133600" cy="476250"/>
          </a:xfrm>
          <a:prstGeom prst="rect">
            <a:avLst/>
          </a:prstGeom>
          <a:ln/>
        </p:spPr>
        <p:txBody>
          <a:bodyPr/>
          <a:lstStyle>
            <a:lvl1pPr>
              <a:defRPr/>
            </a:lvl1pPr>
          </a:lstStyle>
          <a:p>
            <a:pPr>
              <a:defRPr/>
            </a:pPr>
            <a:fld id="{9535AA34-F094-9D4E-ADD6-4826C96859D7}" type="slidenum">
              <a:rPr lang="en-US"/>
              <a:pPr>
                <a:defRPr/>
              </a:pPr>
              <a:t>‹#›</a:t>
            </a:fld>
            <a:endParaRPr lang="en-US" dirty="0"/>
          </a:p>
        </p:txBody>
      </p:sp>
    </p:spTree>
    <p:extLst>
      <p:ext uri="{BB962C8B-B14F-4D97-AF65-F5344CB8AC3E}">
        <p14:creationId xmlns:p14="http://schemas.microsoft.com/office/powerpoint/2010/main" val="936425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186488"/>
            <a:ext cx="914400" cy="338137"/>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29263CB3-35DE-8142-A934-8D8CC4699110}"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076450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2"/>
          <p:cNvSpPr txBox="1"/>
          <p:nvPr userDrawn="1"/>
        </p:nvSpPr>
        <p:spPr bwMode="auto">
          <a:xfrm>
            <a:off x="4114800" y="6186488"/>
            <a:ext cx="914400" cy="338137"/>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BF753598-6B00-2F45-BCEA-5133F83A3B42}"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aseline="0">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2930193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esting slide">
    <p:spTree>
      <p:nvGrpSpPr>
        <p:cNvPr id="1" name=""/>
        <p:cNvGrpSpPr/>
        <p:nvPr/>
      </p:nvGrpSpPr>
      <p:grpSpPr>
        <a:xfrm>
          <a:off x="0" y="0"/>
          <a:ext cx="0" cy="0"/>
          <a:chOff x="0" y="0"/>
          <a:chExt cx="0" cy="0"/>
        </a:xfrm>
      </p:grpSpPr>
      <p:sp>
        <p:nvSpPr>
          <p:cNvPr id="4" name="Rectangle 3"/>
          <p:cNvSpPr/>
          <p:nvPr userDrawn="1"/>
        </p:nvSpPr>
        <p:spPr>
          <a:xfrm>
            <a:off x="5934075" y="6127750"/>
            <a:ext cx="3043238" cy="579438"/>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US"/>
          </a:p>
        </p:txBody>
      </p:sp>
      <p:pic>
        <p:nvPicPr>
          <p:cNvPr id="5" name="Picture 10" descr="isi.png"/>
          <p:cNvPicPr>
            <a:picLocks noChangeAspect="1"/>
          </p:cNvPicPr>
          <p:nvPr userDrawn="1"/>
        </p:nvPicPr>
        <p:blipFill>
          <a:blip r:embed="rId2">
            <a:lum bright="100000"/>
            <a:extLst>
              <a:ext uri="{28A0092B-C50C-407E-A947-70E740481C1C}">
                <a14:useLocalDpi xmlns:a14="http://schemas.microsoft.com/office/drawing/2010/main" val="0"/>
              </a:ext>
            </a:extLst>
          </a:blip>
          <a:srcRect/>
          <a:stretch>
            <a:fillRect/>
          </a:stretch>
        </p:blipFill>
        <p:spPr bwMode="auto">
          <a:xfrm>
            <a:off x="6400800" y="6400800"/>
            <a:ext cx="2473325"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Placeholder 6"/>
          <p:cNvSpPr>
            <a:spLocks noGrp="1"/>
          </p:cNvSpPr>
          <p:nvPr>
            <p:ph type="body" sz="quarter" idx="10"/>
          </p:nvPr>
        </p:nvSpPr>
        <p:spPr>
          <a:xfrm>
            <a:off x="1506538" y="3474720"/>
            <a:ext cx="5988050" cy="37725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p:txBody>
      </p:sp>
      <p:sp>
        <p:nvSpPr>
          <p:cNvPr id="6" name="Text Placeholder 6"/>
          <p:cNvSpPr>
            <a:spLocks noGrp="1"/>
          </p:cNvSpPr>
          <p:nvPr>
            <p:ph type="body" sz="quarter" idx="11"/>
          </p:nvPr>
        </p:nvSpPr>
        <p:spPr>
          <a:xfrm>
            <a:off x="1508760" y="3931920"/>
            <a:ext cx="5988050" cy="149652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22642954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Tree>
    <p:extLst>
      <p:ext uri="{BB962C8B-B14F-4D97-AF65-F5344CB8AC3E}">
        <p14:creationId xmlns:p14="http://schemas.microsoft.com/office/powerpoint/2010/main" val="32976434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p>
            <a:pPr algn="ctr" eaLnBrk="0" hangingPunct="0">
              <a:defRPr/>
            </a:pPr>
            <a:fld id="{9C86E70E-8D8D-4BB5-9D51-8D26A26A1174}" type="slidenum">
              <a:rPr lang="en-US" sz="1600" i="1">
                <a:solidFill>
                  <a:schemeClr val="accent1"/>
                </a:solidFill>
                <a:latin typeface="Arial" pitchFamily="34" charset="0"/>
                <a:ea typeface="+mj-ea"/>
                <a:cs typeface="Arial" pitchFamily="34" charset="0"/>
              </a:rPr>
              <a:pPr algn="ctr" eaLnBrk="0" hangingPunct="0">
                <a:defRPr/>
              </a:pPr>
              <a:t>‹#›</a:t>
            </a:fld>
            <a:endParaRPr lang="en-US" sz="1600" i="1" dirty="0">
              <a:solidFill>
                <a:schemeClr val="accent1"/>
              </a:solidFill>
              <a:latin typeface="Arial" pitchFamily="34" charset="0"/>
              <a:ea typeface="+mj-ea"/>
              <a:cs typeface="Arial" pitchFamily="34" charset="0"/>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171575"/>
            <a:ext cx="8229600" cy="4403990"/>
          </a:xfrm>
          <a:prstGeom prst="rect">
            <a:avLst/>
          </a:prstGeom>
        </p:spPr>
        <p:txBody>
          <a:bodyPr>
            <a:normAutofit/>
          </a:bodyPr>
          <a:lstStyle>
            <a:lvl1pPr>
              <a:spcBef>
                <a:spcPts val="1200"/>
              </a:spcBef>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1800" b="1">
                <a:solidFill>
                  <a:schemeClr val="bg1"/>
                </a:solidFill>
                <a:latin typeface="Arial" pitchFamily="34" charset="0"/>
                <a:cs typeface="Arial" pitchFamily="34" charset="0"/>
              </a:defRPr>
            </a:lvl2pPr>
            <a:lvl3pPr>
              <a:buFont typeface="Arial" pitchFamily="34" charset="0"/>
              <a:buChar char="•"/>
              <a:defRPr sz="1600" b="1">
                <a:solidFill>
                  <a:schemeClr val="bg1"/>
                </a:solidFill>
                <a:latin typeface="Arial" pitchFamily="34" charset="0"/>
                <a:cs typeface="Arial" pitchFamily="34" charset="0"/>
              </a:defRPr>
            </a:lvl3pPr>
            <a:lvl4pPr>
              <a:buFontTx/>
              <a:buNone/>
              <a:defRPr sz="1400" b="1">
                <a:solidFill>
                  <a:schemeClr val="bg1"/>
                </a:solidFill>
                <a:latin typeface="Arial" pitchFamily="34" charset="0"/>
                <a:cs typeface="Arial" pitchFamily="34" charset="0"/>
              </a:defRPr>
            </a:lvl4pPr>
            <a:lvl5pPr>
              <a:buFontTx/>
              <a:buNone/>
              <a:defRPr sz="1200" b="1">
                <a:solidFill>
                  <a:schemeClr val="bg1"/>
                </a:solidFill>
                <a:latin typeface="Arial" pitchFamily="34" charset="0"/>
                <a:cs typeface="Arial"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Rectangle 3"/>
          <p:cNvSpPr/>
          <p:nvPr userDrawn="1"/>
        </p:nvSpPr>
        <p:spPr>
          <a:xfrm>
            <a:off x="0" y="944563"/>
            <a:ext cx="5353050" cy="84931"/>
          </a:xfrm>
          <a:prstGeom prst="rect">
            <a:avLst/>
          </a:prstGeom>
          <a:gradFill flip="none" rotWithShape="1">
            <a:gsLst>
              <a:gs pos="0">
                <a:schemeClr val="tx1"/>
              </a:gs>
              <a:gs pos="100000">
                <a:schemeClr val="accent1">
                  <a:tint val="50000"/>
                  <a:shade val="100000"/>
                  <a:satMod val="35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33540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extBox 2"/>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p>
            <a:pPr algn="ctr" eaLnBrk="0" hangingPunct="0">
              <a:defRPr/>
            </a:pPr>
            <a:fld id="{D3283F9F-EFE1-4865-A24C-1485B97DFD91}" type="slidenum">
              <a:rPr lang="en-US" sz="1600" i="1">
                <a:solidFill>
                  <a:schemeClr val="accent1"/>
                </a:solidFill>
                <a:latin typeface="Arial" pitchFamily="34" charset="0"/>
                <a:ea typeface="+mj-ea"/>
                <a:cs typeface="Arial" pitchFamily="34" charset="0"/>
              </a:rPr>
              <a:pPr algn="ctr" eaLnBrk="0" hangingPunct="0">
                <a:defRPr/>
              </a:pPr>
              <a:t>‹#›</a:t>
            </a:fld>
            <a:endParaRPr lang="en-US" sz="1600" i="1" dirty="0">
              <a:solidFill>
                <a:schemeClr val="accent1"/>
              </a:solidFill>
              <a:latin typeface="Arial" pitchFamily="34" charset="0"/>
              <a:ea typeface="+mj-ea"/>
              <a:cs typeface="Arial" pitchFamily="34" charset="0"/>
            </a:endParaRPr>
          </a:p>
        </p:txBody>
      </p:sp>
      <p:sp>
        <p:nvSpPr>
          <p:cNvPr id="2" name="Title 1"/>
          <p:cNvSpPr>
            <a:spLocks noGrp="1"/>
          </p:cNvSpPr>
          <p:nvPr>
            <p:ph type="title"/>
          </p:nvPr>
        </p:nvSpPr>
        <p:spPr/>
        <p:txBody>
          <a:bodyPr/>
          <a:lstStyle>
            <a:lvl1pPr>
              <a:defRPr sz="2600" baseline="0">
                <a:solidFill>
                  <a:schemeClr val="bg1"/>
                </a:solidFill>
              </a:defRPr>
            </a:lvl1pPr>
          </a:lstStyle>
          <a:p>
            <a:r>
              <a:rPr lang="en-US" smtClean="0"/>
              <a:t>Click to edit Master title style</a:t>
            </a:r>
            <a:endParaRPr lang="en-US" dirty="0"/>
          </a:p>
        </p:txBody>
      </p:sp>
    </p:spTree>
    <p:extLst>
      <p:ext uri="{BB962C8B-B14F-4D97-AF65-F5344CB8AC3E}">
        <p14:creationId xmlns:p14="http://schemas.microsoft.com/office/powerpoint/2010/main" val="1565670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esting slide">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1506538" y="3474720"/>
            <a:ext cx="5988050" cy="37725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p:txBody>
      </p:sp>
      <p:sp>
        <p:nvSpPr>
          <p:cNvPr id="6" name="Text Placeholder 6"/>
          <p:cNvSpPr>
            <a:spLocks noGrp="1"/>
          </p:cNvSpPr>
          <p:nvPr>
            <p:ph type="body" sz="quarter" idx="11"/>
          </p:nvPr>
        </p:nvSpPr>
        <p:spPr>
          <a:xfrm>
            <a:off x="1508760" y="3931920"/>
            <a:ext cx="5988050" cy="1496520"/>
          </a:xfrm>
          <a:prstGeom prst="rect">
            <a:avLst/>
          </a:prstGeom>
        </p:spPr>
        <p:txBody>
          <a:bodyPr/>
          <a:lstStyle>
            <a:lvl1pPr>
              <a:buNone/>
              <a:defRPr sz="2600" b="1">
                <a:solidFill>
                  <a:schemeClr val="bg1"/>
                </a:solidFill>
                <a:latin typeface="Arial" pitchFamily="34" charset="0"/>
                <a:cs typeface="Arial" pitchFamily="34" charset="0"/>
              </a:defRPr>
            </a:lvl1pPr>
          </a:lstStyle>
          <a:p>
            <a:pPr lvl="0"/>
            <a:r>
              <a:rPr lang="en-US" smtClean="0"/>
              <a:t>Click to edit Master text styles</a:t>
            </a:r>
          </a:p>
          <a:p>
            <a:pPr lvl="1"/>
            <a:r>
              <a:rPr lang="en-US" smtClean="0"/>
              <a:t>Second level</a:t>
            </a:r>
          </a:p>
        </p:txBody>
      </p:sp>
    </p:spTree>
    <p:extLst>
      <p:ext uri="{BB962C8B-B14F-4D97-AF65-F5344CB8AC3E}">
        <p14:creationId xmlns:p14="http://schemas.microsoft.com/office/powerpoint/2010/main" val="1491067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5" name="TextBox 4"/>
          <p:cNvSpPr txBox="1"/>
          <p:nvPr userDrawn="1"/>
        </p:nvSpPr>
        <p:spPr bwMode="auto">
          <a:xfrm>
            <a:off x="4114800" y="6400800"/>
            <a:ext cx="914400" cy="338138"/>
          </a:xfrm>
          <a:prstGeom prst="rect">
            <a:avLst/>
          </a:prstGeom>
          <a:noFill/>
          <a:ln w="9525">
            <a:noFill/>
            <a:miter lim="800000"/>
            <a:headEnd/>
            <a:tailEnd/>
          </a:ln>
        </p:spPr>
        <p:txBody>
          <a:bodyPr anchor="ctr">
            <a:spAutoFit/>
          </a:bodyPr>
          <a:lstStyle>
            <a:lvl1pPr eaLnBrk="0" hangingPunct="0">
              <a:defRPr>
                <a:solidFill>
                  <a:schemeClr val="tx1"/>
                </a:solidFill>
                <a:latin typeface="Arial" charset="0"/>
                <a:ea typeface="ＭＳ Ｐゴシック" charset="0"/>
                <a:cs typeface="Arial" charset="0"/>
              </a:defRPr>
            </a:lvl1pPr>
            <a:lvl2pPr marL="742950" indent="-285750" eaLnBrk="0" hangingPunct="0">
              <a:defRPr>
                <a:solidFill>
                  <a:schemeClr val="tx1"/>
                </a:solidFill>
                <a:latin typeface="Arial" charset="0"/>
                <a:ea typeface="Arial" charset="0"/>
                <a:cs typeface="Arial" charset="0"/>
              </a:defRPr>
            </a:lvl2pPr>
            <a:lvl3pPr marL="1143000" indent="-228600" eaLnBrk="0" hangingPunct="0">
              <a:defRPr>
                <a:solidFill>
                  <a:schemeClr val="tx1"/>
                </a:solidFill>
                <a:latin typeface="Arial" charset="0"/>
                <a:ea typeface="Arial" charset="0"/>
                <a:cs typeface="Arial" charset="0"/>
              </a:defRPr>
            </a:lvl3pPr>
            <a:lvl4pPr marL="1600200" indent="-228600" eaLnBrk="0" hangingPunct="0">
              <a:defRPr>
                <a:solidFill>
                  <a:schemeClr val="tx1"/>
                </a:solidFill>
                <a:latin typeface="Arial" charset="0"/>
                <a:ea typeface="Arial" charset="0"/>
                <a:cs typeface="Arial" charset="0"/>
              </a:defRPr>
            </a:lvl4pPr>
            <a:lvl5pPr marL="2057400" indent="-228600" eaLnBrk="0" hangingPunct="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pPr algn="ctr">
              <a:defRPr/>
            </a:pPr>
            <a:fld id="{4422619B-0A04-4049-9C48-128730C20E91}" type="slidenum">
              <a:rPr lang="en-US" sz="1600" i="1" smtClean="0">
                <a:solidFill>
                  <a:schemeClr val="accent1"/>
                </a:solidFill>
              </a:rPr>
              <a:pPr algn="ctr">
                <a:defRPr/>
              </a:pPr>
              <a:t>‹#›</a:t>
            </a:fld>
            <a:endParaRPr lang="en-US" sz="1600" i="1" smtClean="0">
              <a:solidFill>
                <a:schemeClr val="accent1"/>
              </a:solidFill>
            </a:endParaRPr>
          </a:p>
        </p:txBody>
      </p:sp>
      <p:sp>
        <p:nvSpPr>
          <p:cNvPr id="2" name="Title 1"/>
          <p:cNvSpPr>
            <a:spLocks noGrp="1"/>
          </p:cNvSpPr>
          <p:nvPr>
            <p:ph type="title"/>
          </p:nvPr>
        </p:nvSpPr>
        <p:spPr/>
        <p:txBody>
          <a:bodyPr/>
          <a:lstStyle>
            <a:lvl1pPr>
              <a:defRPr sz="2600" b="1" baseline="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57200" y="1515269"/>
            <a:ext cx="8229600" cy="4060296"/>
          </a:xfrm>
          <a:prstGeom prst="rect">
            <a:avLst/>
          </a:prstGeom>
        </p:spPr>
        <p:txBody>
          <a:bodyPr/>
          <a:lstStyle>
            <a:lvl1pPr>
              <a:buFont typeface="Wingdings" pitchFamily="2" charset="2"/>
              <a:buChar char="§"/>
              <a:defRPr sz="2200" b="1" baseline="0">
                <a:solidFill>
                  <a:schemeClr val="bg1"/>
                </a:solidFill>
                <a:latin typeface="Arial" pitchFamily="34" charset="0"/>
                <a:cs typeface="Arial" pitchFamily="34" charset="0"/>
              </a:defRPr>
            </a:lvl1pPr>
            <a:lvl2pPr>
              <a:buFont typeface="Arial" pitchFamily="34" charset="0"/>
              <a:buChar char="–"/>
              <a:defRPr sz="2000" b="1">
                <a:solidFill>
                  <a:schemeClr val="bg1"/>
                </a:solidFill>
                <a:latin typeface="Arial" pitchFamily="34" charset="0"/>
                <a:cs typeface="Arial" pitchFamily="34" charset="0"/>
              </a:defRPr>
            </a:lvl2pPr>
            <a:lvl3pPr>
              <a:buFont typeface="Arial" pitchFamily="34" charset="0"/>
              <a:buChar char="•"/>
              <a:defRPr sz="1800" b="1">
                <a:solidFill>
                  <a:schemeClr val="bg1"/>
                </a:solidFill>
                <a:latin typeface="Arial" pitchFamily="34" charset="0"/>
                <a:cs typeface="Arial" pitchFamily="34" charset="0"/>
              </a:defRPr>
            </a:lvl3pPr>
            <a:lvl4pPr>
              <a:buFontTx/>
              <a:buNone/>
              <a:defRPr sz="1600" b="1">
                <a:solidFill>
                  <a:schemeClr val="bg1"/>
                </a:solidFill>
                <a:latin typeface="Arial" pitchFamily="34" charset="0"/>
                <a:cs typeface="Arial" pitchFamily="34" charset="0"/>
              </a:defRPr>
            </a:lvl4pPr>
            <a:lvl5pPr>
              <a:buFontTx/>
              <a:buNone/>
              <a:defRPr sz="1400" b="1">
                <a:solidFill>
                  <a:schemeClr val="bg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2"/>
          </p:nvPr>
        </p:nvSpPr>
        <p:spPr>
          <a:xfrm>
            <a:off x="457200" y="1126331"/>
            <a:ext cx="8229600" cy="388938"/>
          </a:xfrm>
          <a:prstGeom prst="rect">
            <a:avLst/>
          </a:prstGeom>
        </p:spPr>
        <p:txBody>
          <a:bodyPr/>
          <a:lstStyle>
            <a:lvl1pPr>
              <a:buNone/>
              <a:defRPr sz="2200" b="1">
                <a:solidFill>
                  <a:schemeClr val="bg1"/>
                </a:solidFill>
                <a:latin typeface="Arial" pitchFamily="34" charset="0"/>
                <a:cs typeface="Arial" pitchFamily="34" charset="0"/>
              </a:defRPr>
            </a:lvl1pPr>
            <a:lvl5pPr marL="0" algn="l">
              <a:buNone/>
              <a:defRPr b="1">
                <a:latin typeface="Arial" pitchFamily="34" charset="0"/>
                <a:cs typeface="Arial" pitchFamily="34" charset="0"/>
              </a:defRPr>
            </a:lvl5pPr>
          </a:lstStyle>
          <a:p>
            <a:pPr lvl="0"/>
            <a:r>
              <a:rPr lang="en-US" smtClean="0"/>
              <a:t>Click to edit Master text styles</a:t>
            </a:r>
          </a:p>
        </p:txBody>
      </p:sp>
    </p:spTree>
    <p:extLst>
      <p:ext uri="{BB962C8B-B14F-4D97-AF65-F5344CB8AC3E}">
        <p14:creationId xmlns:p14="http://schemas.microsoft.com/office/powerpoint/2010/main" val="396660746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png"/><Relationship Id="rId7"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slideLayout" Target="../slideLayouts/slideLayout8.xml"/><Relationship Id="rId5" Type="http://schemas.openxmlformats.org/officeDocument/2006/relationships/slideLayout" Target="../slideLayouts/slideLayout9.xml"/><Relationship Id="rId6" Type="http://schemas.openxmlformats.org/officeDocument/2006/relationships/slideLayout" Target="../slideLayouts/slideLayout10.xml"/><Relationship Id="rId7" Type="http://schemas.openxmlformats.org/officeDocument/2006/relationships/slideLayout" Target="../slideLayouts/slideLayout11.xml"/><Relationship Id="rId8" Type="http://schemas.openxmlformats.org/officeDocument/2006/relationships/theme" Target="../theme/theme2.xml"/><Relationship Id="rId9" Type="http://schemas.openxmlformats.org/officeDocument/2006/relationships/image" Target="../media/image2.png"/><Relationship Id="rId10" Type="http://schemas.openxmlformats.org/officeDocument/2006/relationships/image" Target="../media/image3.png"/><Relationship Id="rId1" Type="http://schemas.openxmlformats.org/officeDocument/2006/relationships/slideLayout" Target="../slideLayouts/slideLayout5.xml"/><Relationship Id="rId2"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1588"/>
            <a:ext cx="9144000" cy="6856412"/>
          </a:xfrm>
          <a:prstGeom prst="rect">
            <a:avLst/>
          </a:prstGeom>
          <a:gradFill rotWithShape="1">
            <a:gsLst>
              <a:gs pos="0">
                <a:srgbClr val="518AC4"/>
              </a:gs>
              <a:gs pos="100000">
                <a:srgbClr val="214263"/>
              </a:gs>
            </a:gsLst>
            <a:lin ang="5400000"/>
          </a:gradFill>
          <a:ln>
            <a:noFill/>
          </a:ln>
          <a:effectLst>
            <a:outerShdw blurRad="635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fontAlgn="auto">
              <a:spcBef>
                <a:spcPts val="0"/>
              </a:spcBef>
              <a:spcAft>
                <a:spcPts val="0"/>
              </a:spcAft>
              <a:defRPr/>
            </a:pPr>
            <a:endParaRPr lang="en-US">
              <a:solidFill>
                <a:schemeClr val="lt1"/>
              </a:solidFill>
              <a:latin typeface="+mn-lt"/>
              <a:ea typeface="+mn-ea"/>
              <a:cs typeface="+mn-cs"/>
            </a:endParaRPr>
          </a:p>
        </p:txBody>
      </p:sp>
      <p:sp>
        <p:nvSpPr>
          <p:cNvPr id="1027" name="Title Placeholder 1"/>
          <p:cNvSpPr>
            <a:spLocks noGrp="1"/>
          </p:cNvSpPr>
          <p:nvPr>
            <p:ph type="title"/>
          </p:nvPr>
        </p:nvSpPr>
        <p:spPr bwMode="auto">
          <a:xfrm>
            <a:off x="457200" y="274638"/>
            <a:ext cx="8229600"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	Click to edit Master title style</a:t>
            </a:r>
          </a:p>
        </p:txBody>
      </p:sp>
      <p:pic>
        <p:nvPicPr>
          <p:cNvPr id="1028" name="Picture 10" descr="isi.png"/>
          <p:cNvPicPr>
            <a:picLocks noChangeAspect="1"/>
          </p:cNvPicPr>
          <p:nvPr userDrawn="1"/>
        </p:nvPicPr>
        <p:blipFill>
          <a:blip r:embed="rId6">
            <a:lum bright="100000"/>
            <a:extLst>
              <a:ext uri="{28A0092B-C50C-407E-A947-70E740481C1C}">
                <a14:useLocalDpi xmlns:a14="http://schemas.microsoft.com/office/drawing/2010/main" val="0"/>
              </a:ext>
            </a:extLst>
          </a:blip>
          <a:srcRect/>
          <a:stretch>
            <a:fillRect/>
          </a:stretch>
        </p:blipFill>
        <p:spPr bwMode="auto">
          <a:xfrm>
            <a:off x="6400800" y="6419850"/>
            <a:ext cx="2473325"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9" name="Picture 9" descr="Formal_Viterbi_GoldOnCard_NoBG.eps"/>
          <p:cNvPicPr>
            <a:picLocks noChangeAspect="1"/>
          </p:cNvPicPr>
          <p:nvPr userDrawn="1"/>
        </p:nvPicPr>
        <p:blipFill>
          <a:blip r:embed="rId7">
            <a:extLst>
              <a:ext uri="{28A0092B-C50C-407E-A947-70E740481C1C}">
                <a14:useLocalDpi xmlns:a14="http://schemas.microsoft.com/office/drawing/2010/main" val="0"/>
              </a:ext>
            </a:extLst>
          </a:blip>
          <a:srcRect/>
          <a:stretch>
            <a:fillRect/>
          </a:stretch>
        </p:blipFill>
        <p:spPr bwMode="auto">
          <a:xfrm>
            <a:off x="292100" y="6319838"/>
            <a:ext cx="174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11"/>
          <p:cNvSpPr>
            <a:spLocks noChangeArrowheads="1"/>
          </p:cNvSpPr>
          <p:nvPr userDrawn="1"/>
        </p:nvSpPr>
        <p:spPr bwMode="auto">
          <a:xfrm flipV="1">
            <a:off x="0" y="6130925"/>
            <a:ext cx="9144000" cy="50800"/>
          </a:xfrm>
          <a:prstGeom prst="rect">
            <a:avLst/>
          </a:prstGeom>
          <a:solidFill>
            <a:schemeClr val="accent1"/>
          </a:solidFill>
          <a:ln>
            <a:noFill/>
          </a:ln>
          <a:effectLst>
            <a:outerShdw blurRad="63500" dist="20000" dir="5400000" rotWithShape="0">
              <a:srgbClr val="000000">
                <a:alpha val="37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fontAlgn="auto">
              <a:spcBef>
                <a:spcPts val="0"/>
              </a:spcBef>
              <a:spcAft>
                <a:spcPts val="0"/>
              </a:spcAft>
              <a:defRPr/>
            </a:pPr>
            <a:endParaRPr lang="en-US">
              <a:solidFill>
                <a:schemeClr val="dk1"/>
              </a:solidFill>
              <a:latin typeface="+mn-lt"/>
              <a:ea typeface="+mn-ea"/>
              <a:cs typeface="+mn-cs"/>
            </a:endParaRPr>
          </a:p>
        </p:txBody>
      </p:sp>
    </p:spTree>
    <p:extLst>
      <p:ext uri="{BB962C8B-B14F-4D97-AF65-F5344CB8AC3E}">
        <p14:creationId xmlns:p14="http://schemas.microsoft.com/office/powerpoint/2010/main" val="2402741898"/>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Lst>
  <p:hf hdr="0" ftr="0" dt="0"/>
  <p:txStyles>
    <p:titleStyle>
      <a:lvl1pPr algn="l" defTabSz="457200" rtl="0" eaLnBrk="0" fontAlgn="base" hangingPunct="0">
        <a:spcBef>
          <a:spcPct val="0"/>
        </a:spcBef>
        <a:spcAft>
          <a:spcPct val="0"/>
        </a:spcAft>
        <a:defRPr sz="2200" b="1" kern="1200">
          <a:solidFill>
            <a:schemeClr val="tx1"/>
          </a:solidFill>
          <a:latin typeface="Arial" pitchFamily="34" charset="0"/>
          <a:ea typeface="ＭＳ Ｐゴシック" charset="0"/>
          <a:cs typeface="Arial" pitchFamily="34" charset="0"/>
        </a:defRPr>
      </a:lvl1pPr>
      <a:lvl2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2pPr>
      <a:lvl3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3pPr>
      <a:lvl4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4pPr>
      <a:lvl5pPr algn="l" defTabSz="457200" rtl="0" eaLnBrk="0" fontAlgn="base" hangingPunct="0">
        <a:spcBef>
          <a:spcPct val="0"/>
        </a:spcBef>
        <a:spcAft>
          <a:spcPct val="0"/>
        </a:spcAft>
        <a:defRPr sz="2200" b="1">
          <a:solidFill>
            <a:schemeClr val="tx1"/>
          </a:solidFill>
          <a:latin typeface="Arial" charset="0"/>
          <a:ea typeface="ＭＳ Ｐゴシック" charset="0"/>
          <a:cs typeface="Arial"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p:cNvSpPr/>
          <p:nvPr userDrawn="1"/>
        </p:nvSpPr>
        <p:spPr>
          <a:xfrm>
            <a:off x="0" y="1588"/>
            <a:ext cx="9144000" cy="6856412"/>
          </a:xfrm>
          <a:prstGeom prst="rect">
            <a:avLst/>
          </a:prstGeom>
          <a:solidFill>
            <a:schemeClr val="accent2"/>
          </a:solidFill>
          <a:ln>
            <a:noFill/>
          </a:ln>
        </p:spPr>
        <p:style>
          <a:lnRef idx="1">
            <a:schemeClr val="accent3"/>
          </a:lnRef>
          <a:fillRef idx="3">
            <a:schemeClr val="accent3"/>
          </a:fillRef>
          <a:effectRef idx="2">
            <a:schemeClr val="accent3"/>
          </a:effectRef>
          <a:fontRef idx="minor">
            <a:schemeClr val="lt1"/>
          </a:fontRef>
        </p:style>
        <p:txBody>
          <a:bodyPr anchor="ctr"/>
          <a:lstStyle/>
          <a:p>
            <a:pPr algn="ctr" fontAlgn="auto">
              <a:spcBef>
                <a:spcPts val="0"/>
              </a:spcBef>
              <a:spcAft>
                <a:spcPts val="0"/>
              </a:spcAft>
              <a:defRPr/>
            </a:pPr>
            <a:endParaRPr lang="en-US"/>
          </a:p>
        </p:txBody>
      </p:sp>
      <p:sp>
        <p:nvSpPr>
          <p:cNvPr id="2051" name="Title Placeholder 1"/>
          <p:cNvSpPr>
            <a:spLocks noGrp="1"/>
          </p:cNvSpPr>
          <p:nvPr>
            <p:ph type="title"/>
          </p:nvPr>
        </p:nvSpPr>
        <p:spPr bwMode="auto">
          <a:xfrm>
            <a:off x="457200" y="274638"/>
            <a:ext cx="8229600" cy="72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	Click to edit Master title style</a:t>
            </a:r>
          </a:p>
        </p:txBody>
      </p:sp>
      <p:sp>
        <p:nvSpPr>
          <p:cNvPr id="12" name="Rectangle 11"/>
          <p:cNvSpPr/>
          <p:nvPr userDrawn="1"/>
        </p:nvSpPr>
        <p:spPr>
          <a:xfrm flipV="1">
            <a:off x="0" y="6221413"/>
            <a:ext cx="9144000" cy="639762"/>
          </a:xfrm>
          <a:prstGeom prst="rect">
            <a:avLst/>
          </a:prstGeom>
          <a:gradFill flip="none" rotWithShape="1">
            <a:gsLst>
              <a:gs pos="20000">
                <a:srgbClr val="518AC4"/>
              </a:gs>
              <a:gs pos="100000">
                <a:srgbClr val="214263"/>
              </a:gs>
            </a:gsLst>
            <a:lin ang="16200000" scaled="1"/>
            <a:tileRect/>
          </a:gradFill>
          <a:ln>
            <a:noFill/>
          </a:ln>
        </p:spPr>
        <p:style>
          <a:lnRef idx="1">
            <a:schemeClr val="accent2"/>
          </a:lnRef>
          <a:fillRef idx="2">
            <a:schemeClr val="accent2"/>
          </a:fillRef>
          <a:effectRef idx="1">
            <a:schemeClr val="accent2"/>
          </a:effectRef>
          <a:fontRef idx="minor">
            <a:schemeClr val="dk1"/>
          </a:fontRef>
        </p:style>
        <p:txBody>
          <a:bodyPr anchor="ctr"/>
          <a:lstStyle/>
          <a:p>
            <a:pPr algn="ctr" fontAlgn="auto">
              <a:spcBef>
                <a:spcPts val="0"/>
              </a:spcBef>
              <a:spcAft>
                <a:spcPts val="0"/>
              </a:spcAft>
              <a:defRPr/>
            </a:pPr>
            <a:endParaRPr lang="en-US"/>
          </a:p>
        </p:txBody>
      </p:sp>
      <p:pic>
        <p:nvPicPr>
          <p:cNvPr id="2053" name="Picture 9" descr="Formal_Viterbi_GoldOnCard_NoBG.eps"/>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292100" y="6319838"/>
            <a:ext cx="1741488" cy="469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4" name="Picture 4" descr="pegasus_white_logo.png"/>
          <p:cNvPicPr>
            <a:picLocks noChangeAspect="1"/>
          </p:cNvPicPr>
          <p:nvPr userDrawn="1"/>
        </p:nvPicPr>
        <p:blipFill>
          <a:blip r:embed="rId10">
            <a:extLst>
              <a:ext uri="{28A0092B-C50C-407E-A947-70E740481C1C}">
                <a14:useLocalDpi xmlns:a14="http://schemas.microsoft.com/office/drawing/2010/main" val="0"/>
              </a:ext>
            </a:extLst>
          </a:blip>
          <a:srcRect r="3348" b="17139"/>
          <a:stretch>
            <a:fillRect/>
          </a:stretch>
        </p:blipFill>
        <p:spPr bwMode="auto">
          <a:xfrm>
            <a:off x="7962900" y="6219825"/>
            <a:ext cx="958850" cy="642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76" r:id="rId1"/>
    <p:sldLayoutId id="2147483781" r:id="rId2"/>
    <p:sldLayoutId id="2147483782" r:id="rId3"/>
    <p:sldLayoutId id="2147483777" r:id="rId4"/>
    <p:sldLayoutId id="2147483791" r:id="rId5"/>
    <p:sldLayoutId id="2147483792" r:id="rId6"/>
    <p:sldLayoutId id="2147483793" r:id="rId7"/>
  </p:sldLayoutIdLst>
  <p:hf hdr="0" ftr="0" dt="0"/>
  <p:txStyles>
    <p:titleStyle>
      <a:lvl1pPr algn="l" defTabSz="457200" rtl="0" eaLnBrk="0" fontAlgn="base" hangingPunct="0">
        <a:spcBef>
          <a:spcPct val="0"/>
        </a:spcBef>
        <a:spcAft>
          <a:spcPct val="0"/>
        </a:spcAft>
        <a:defRPr sz="2200" b="1" kern="1200">
          <a:solidFill>
            <a:schemeClr val="tx1"/>
          </a:solidFill>
          <a:latin typeface="Arial" pitchFamily="34" charset="0"/>
          <a:ea typeface="+mj-ea"/>
          <a:cs typeface="Arial" pitchFamily="34" charset="0"/>
        </a:defRPr>
      </a:lvl1pPr>
      <a:lvl2pPr algn="l" defTabSz="457200" rtl="0" eaLnBrk="0" fontAlgn="base" hangingPunct="0">
        <a:spcBef>
          <a:spcPct val="0"/>
        </a:spcBef>
        <a:spcAft>
          <a:spcPct val="0"/>
        </a:spcAft>
        <a:defRPr sz="2200" b="1">
          <a:solidFill>
            <a:schemeClr val="tx1"/>
          </a:solidFill>
          <a:latin typeface="Arial" charset="0"/>
          <a:cs typeface="Arial" charset="0"/>
        </a:defRPr>
      </a:lvl2pPr>
      <a:lvl3pPr algn="l" defTabSz="457200" rtl="0" eaLnBrk="0" fontAlgn="base" hangingPunct="0">
        <a:spcBef>
          <a:spcPct val="0"/>
        </a:spcBef>
        <a:spcAft>
          <a:spcPct val="0"/>
        </a:spcAft>
        <a:defRPr sz="2200" b="1">
          <a:solidFill>
            <a:schemeClr val="tx1"/>
          </a:solidFill>
          <a:latin typeface="Arial" charset="0"/>
          <a:cs typeface="Arial" charset="0"/>
        </a:defRPr>
      </a:lvl3pPr>
      <a:lvl4pPr algn="l" defTabSz="457200" rtl="0" eaLnBrk="0" fontAlgn="base" hangingPunct="0">
        <a:spcBef>
          <a:spcPct val="0"/>
        </a:spcBef>
        <a:spcAft>
          <a:spcPct val="0"/>
        </a:spcAft>
        <a:defRPr sz="2200" b="1">
          <a:solidFill>
            <a:schemeClr val="tx1"/>
          </a:solidFill>
          <a:latin typeface="Arial" charset="0"/>
          <a:cs typeface="Arial" charset="0"/>
        </a:defRPr>
      </a:lvl4pPr>
      <a:lvl5pPr algn="l" defTabSz="457200" rtl="0" eaLnBrk="0" fontAlgn="base" hangingPunct="0">
        <a:spcBef>
          <a:spcPct val="0"/>
        </a:spcBef>
        <a:spcAft>
          <a:spcPct val="0"/>
        </a:spcAft>
        <a:defRPr sz="2200" b="1">
          <a:solidFill>
            <a:schemeClr val="tx1"/>
          </a:solidFill>
          <a:latin typeface="Arial" charset="0"/>
          <a:cs typeface="Arial"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xml"/><Relationship Id="rId3" Type="http://schemas.openxmlformats.org/officeDocument/2006/relationships/hyperlink" Target="https://pegasus.isi.edu/tutorial/usc14/" TargetMode="Externa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4" Type="http://schemas.openxmlformats.org/officeDocument/2006/relationships/oleObject" Target="../embeddings/oleObject1.bin"/><Relationship Id="rId5" Type="http://schemas.openxmlformats.org/officeDocument/2006/relationships/image" Target="../media/image8.emf"/><Relationship Id="rId1" Type="http://schemas.openxmlformats.org/officeDocument/2006/relationships/vmlDrawing" Target="../drawings/vmlDrawing1.vml"/><Relationship Id="rId2"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0.emf"/></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0.xml"/><Relationship Id="rId4" Type="http://schemas.openxmlformats.org/officeDocument/2006/relationships/oleObject" Target="../embeddings/oleObject2.bin"/><Relationship Id="rId5" Type="http://schemas.openxmlformats.org/officeDocument/2006/relationships/image" Target="../media/image11.emf"/><Relationship Id="rId1" Type="http://schemas.openxmlformats.org/officeDocument/2006/relationships/vmlDrawing" Target="../drawings/vmlDrawing2.vml"/><Relationship Id="rId2"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jpg"/><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eg"/><Relationship Id="rId4" Type="http://schemas.openxmlformats.org/officeDocument/2006/relationships/image" Target="../media/image17.jpeg"/><Relationship Id="rId5" Type="http://schemas.openxmlformats.org/officeDocument/2006/relationships/hyperlink" Target="mailto:pegasus-support@isi.edu" TargetMode="External"/><Relationship Id="rId6" Type="http://schemas.openxmlformats.org/officeDocument/2006/relationships/hyperlink" Target="mailto:pegasus-users@isi.edu" TargetMode="External"/><Relationship Id="rId1" Type="http://schemas.openxmlformats.org/officeDocument/2006/relationships/slideLayout" Target="../slideLayouts/slideLayout6.xml"/><Relationship Id="rId2" Type="http://schemas.openxmlformats.org/officeDocument/2006/relationships/image" Target="../media/image15.jpeg"/></Relationships>
</file>

<file path=ppt/slides/_rels/slide23.xml.rels><?xml version="1.0" encoding="UTF-8" standalone="yes"?>
<Relationships xmlns="http://schemas.openxmlformats.org/package/2006/relationships"><Relationship Id="rId3" Type="http://schemas.openxmlformats.org/officeDocument/2006/relationships/hyperlink" Target="http://pegasus.isi.edu" TargetMode="External"/><Relationship Id="rId4" Type="http://schemas.openxmlformats.org/officeDocument/2006/relationships/hyperlink" Target="http://pegasus.isi.edu/wms/docs/latest/" TargetMode="External"/><Relationship Id="rId5" Type="http://schemas.openxmlformats.org/officeDocument/2006/relationships/hyperlink" Target="mailto:pegasus-users@isi.edu" TargetMode="External"/><Relationship Id="rId6" Type="http://schemas.openxmlformats.org/officeDocument/2006/relationships/hyperlink" Target="mailto:pegasus-support@isi.edu" TargetMode="External"/><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hape 1"/>
          <p:cNvSpPr>
            <a:spLocks noGrp="1"/>
          </p:cNvSpPr>
          <p:nvPr>
            <p:ph type="title"/>
          </p:nvPr>
        </p:nvSpPr>
        <p:spPr>
          <a:noFill/>
        </p:spPr>
        <p:txBody>
          <a:bodyPr/>
          <a:lstStyle/>
          <a:p>
            <a:pPr eaLnBrk="1" hangingPunct="1"/>
            <a:r>
              <a:rPr lang="en-US" dirty="0" smtClean="0">
                <a:latin typeface="Arial" charset="0"/>
                <a:ea typeface="ＭＳ Ｐゴシック" charset="0"/>
                <a:cs typeface="ＭＳ Ｐゴシック" charset="0"/>
              </a:rPr>
              <a:t>Before Tutorial Starts</a:t>
            </a:r>
            <a:endParaRPr lang="en-US" dirty="0">
              <a:latin typeface="Arial" charset="0"/>
              <a:ea typeface="ＭＳ Ｐゴシック" charset="0"/>
              <a:cs typeface="ＭＳ Ｐゴシック" charset="0"/>
            </a:endParaRPr>
          </a:p>
        </p:txBody>
      </p:sp>
      <p:sp>
        <p:nvSpPr>
          <p:cNvPr id="22530" name="Shape 2"/>
          <p:cNvSpPr>
            <a:spLocks noGrp="1"/>
          </p:cNvSpPr>
          <p:nvPr>
            <p:ph idx="1"/>
          </p:nvPr>
        </p:nvSpPr>
        <p:spPr>
          <a:prstGeom prst="rect">
            <a:avLst/>
          </a:prstGeom>
          <a:noFill/>
        </p:spPr>
        <p:txBody>
          <a:bodyPr>
            <a:normAutofit/>
          </a:bodyPr>
          <a:lstStyle/>
          <a:p>
            <a:pPr eaLnBrk="1" hangingPunct="1">
              <a:lnSpc>
                <a:spcPct val="90000"/>
              </a:lnSpc>
            </a:pPr>
            <a:r>
              <a:rPr lang="en-US" sz="2600" dirty="0" smtClean="0">
                <a:latin typeface="Arial" charset="0"/>
                <a:ea typeface="ＭＳ Ｐゴシック" charset="0"/>
                <a:cs typeface="ＭＳ Ｐゴシック" charset="0"/>
              </a:rPr>
              <a:t>Tutorial </a:t>
            </a:r>
            <a:r>
              <a:rPr lang="en-US" sz="2600" dirty="0" smtClean="0">
                <a:latin typeface="Arial" charset="0"/>
                <a:ea typeface="ＭＳ Ｐゴシック" charset="0"/>
                <a:cs typeface="ＭＳ Ｐゴシック" charset="0"/>
              </a:rPr>
              <a:t>Page</a:t>
            </a:r>
          </a:p>
          <a:p>
            <a:pPr lvl="1" eaLnBrk="1" hangingPunct="1">
              <a:lnSpc>
                <a:spcPct val="90000"/>
              </a:lnSpc>
            </a:pPr>
            <a:r>
              <a:rPr lang="en-US" dirty="0">
                <a:latin typeface="Arial" charset="0"/>
                <a:ea typeface="ＭＳ Ｐゴシック" charset="0"/>
                <a:cs typeface="ＭＳ Ｐゴシック" charset="0"/>
                <a:hlinkClick r:id="rId3"/>
              </a:rPr>
              <a:t>https://pegasus.isi.edu/tutorial/usc14</a:t>
            </a:r>
            <a:r>
              <a:rPr lang="en-US" dirty="0" smtClean="0">
                <a:latin typeface="Arial" charset="0"/>
                <a:ea typeface="ＭＳ Ｐゴシック" charset="0"/>
                <a:cs typeface="ＭＳ Ｐゴシック" charset="0"/>
                <a:hlinkClick r:id="rId3"/>
              </a:rPr>
              <a:t>/</a:t>
            </a:r>
            <a:r>
              <a:rPr lang="en-US" dirty="0" smtClean="0">
                <a:latin typeface="Arial" charset="0"/>
                <a:ea typeface="ＭＳ Ｐゴシック" charset="0"/>
                <a:cs typeface="ＭＳ Ｐゴシック" charset="0"/>
              </a:rPr>
              <a:t> </a:t>
            </a:r>
            <a:endParaRPr lang="en-US" sz="26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29444862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Pegasus Workflow Management System</a:t>
            </a:r>
          </a:p>
        </p:txBody>
      </p:sp>
      <p:sp>
        <p:nvSpPr>
          <p:cNvPr id="3" name="Content Placeholder 2"/>
          <p:cNvSpPr>
            <a:spLocks noGrp="1"/>
          </p:cNvSpPr>
          <p:nvPr>
            <p:ph idx="1"/>
          </p:nvPr>
        </p:nvSpPr>
        <p:spPr>
          <a:xfrm>
            <a:off x="457200" y="1171574"/>
            <a:ext cx="8229600" cy="4957763"/>
          </a:xfrm>
        </p:spPr>
        <p:txBody>
          <a:bodyPr>
            <a:normAutofit/>
          </a:bodyPr>
          <a:lstStyle/>
          <a:p>
            <a:r>
              <a:rPr lang="en-US" sz="2500" dirty="0" smtClean="0"/>
              <a:t>Abstract </a:t>
            </a:r>
            <a:r>
              <a:rPr lang="en-US" sz="2500" dirty="0"/>
              <a:t>Workflows - Pegasus input workflow description</a:t>
            </a:r>
          </a:p>
          <a:p>
            <a:pPr lvl="1"/>
            <a:r>
              <a:rPr lang="en-US" sz="2000" b="0" dirty="0"/>
              <a:t>Workflow “high-level language</a:t>
            </a:r>
            <a:r>
              <a:rPr lang="en-US" sz="2000" b="0" dirty="0" smtClean="0"/>
              <a:t>”</a:t>
            </a:r>
          </a:p>
          <a:p>
            <a:pPr lvl="1"/>
            <a:r>
              <a:rPr lang="en-US" sz="2000" b="0" dirty="0" smtClean="0"/>
              <a:t>Only </a:t>
            </a:r>
            <a:r>
              <a:rPr lang="en-US" sz="2000" b="0" dirty="0"/>
              <a:t>identifies the computation, devoid of resource descriptions, devoid of data </a:t>
            </a:r>
            <a:r>
              <a:rPr lang="en-US" sz="2000" b="0" dirty="0" smtClean="0"/>
              <a:t>locations</a:t>
            </a:r>
            <a:endParaRPr lang="en-US" sz="2000" b="0" dirty="0"/>
          </a:p>
          <a:p>
            <a:pPr lvl="1"/>
            <a:r>
              <a:rPr lang="en-US" sz="2000" b="0" dirty="0"/>
              <a:t>File Aware</a:t>
            </a:r>
          </a:p>
          <a:p>
            <a:pPr lvl="1"/>
            <a:endParaRPr lang="en-US" sz="2000" b="0" dirty="0"/>
          </a:p>
          <a:p>
            <a:r>
              <a:rPr lang="en-US" sz="2500" dirty="0" smtClean="0"/>
              <a:t>Pegasus is a </a:t>
            </a:r>
            <a:r>
              <a:rPr lang="en-US" sz="2500" dirty="0"/>
              <a:t> w</a:t>
            </a:r>
            <a:r>
              <a:rPr lang="en-US" sz="2500" dirty="0" smtClean="0"/>
              <a:t>orkflow </a:t>
            </a:r>
            <a:r>
              <a:rPr lang="en-US" sz="2500" dirty="0"/>
              <a:t>“compiler” (plan/map)</a:t>
            </a:r>
          </a:p>
          <a:p>
            <a:pPr lvl="1"/>
            <a:r>
              <a:rPr lang="en-US" sz="2000" b="0" dirty="0"/>
              <a:t>Target is DAGMan DAGs and Condor submit files</a:t>
            </a:r>
          </a:p>
          <a:p>
            <a:pPr lvl="1"/>
            <a:r>
              <a:rPr lang="en-US" sz="2000" b="0" dirty="0"/>
              <a:t>Transforms the workflow for performance </a:t>
            </a:r>
            <a:r>
              <a:rPr lang="en-US" sz="2000" b="0" dirty="0" smtClean="0"/>
              <a:t>and reliability</a:t>
            </a:r>
            <a:endParaRPr lang="en-US" sz="2000" b="0" dirty="0"/>
          </a:p>
          <a:p>
            <a:pPr lvl="1"/>
            <a:r>
              <a:rPr lang="en-US" sz="2000" b="0" dirty="0"/>
              <a:t>Automatically locates physical locations for </a:t>
            </a:r>
            <a:r>
              <a:rPr lang="en-US" sz="2000" b="0" dirty="0" smtClean="0"/>
              <a:t>both workflow</a:t>
            </a:r>
            <a:br>
              <a:rPr lang="en-US" sz="2000" b="0" dirty="0" smtClean="0"/>
            </a:br>
            <a:r>
              <a:rPr lang="en-US" sz="2000" b="0" dirty="0" smtClean="0"/>
              <a:t>components </a:t>
            </a:r>
            <a:r>
              <a:rPr lang="en-US" sz="2000" b="0" dirty="0"/>
              <a:t>and data</a:t>
            </a:r>
          </a:p>
          <a:p>
            <a:pPr lvl="1"/>
            <a:r>
              <a:rPr lang="en-US" sz="2000" b="0" dirty="0" smtClean="0"/>
              <a:t>Collects runtime provenance</a:t>
            </a:r>
            <a:endParaRPr lang="en-US" sz="2000" b="0" dirty="0"/>
          </a:p>
        </p:txBody>
      </p:sp>
      <p:graphicFrame>
        <p:nvGraphicFramePr>
          <p:cNvPr id="4" name="Object 3"/>
          <p:cNvGraphicFramePr>
            <a:graphicFrameLocks noChangeAspect="1"/>
          </p:cNvGraphicFramePr>
          <p:nvPr>
            <p:extLst>
              <p:ext uri="{D42A27DB-BD31-4B8C-83A1-F6EECF244321}">
                <p14:modId xmlns:p14="http://schemas.microsoft.com/office/powerpoint/2010/main" val="2105232842"/>
              </p:ext>
            </p:extLst>
          </p:nvPr>
        </p:nvGraphicFramePr>
        <p:xfrm>
          <a:off x="6838407" y="2221385"/>
          <a:ext cx="2305593" cy="2236788"/>
        </p:xfrm>
        <a:graphic>
          <a:graphicData uri="http://schemas.openxmlformats.org/presentationml/2006/ole">
            <mc:AlternateContent xmlns:mc="http://schemas.openxmlformats.org/markup-compatibility/2006">
              <mc:Choice xmlns:v="urn:schemas-microsoft-com:vml" Requires="v">
                <p:oleObj spid="_x0000_s33858" name="Visio" r:id="rId4" imgW="4855769" imgH="4711598" progId="Visio.Drawing.11">
                  <p:embed/>
                </p:oleObj>
              </mc:Choice>
              <mc:Fallback>
                <p:oleObj name="Visio" r:id="rId4" imgW="4855769" imgH="4711598"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38407" y="2221385"/>
                        <a:ext cx="2305593" cy="2236788"/>
                      </a:xfrm>
                      <a:prstGeom prst="rect">
                        <a:avLst/>
                      </a:prstGeom>
                      <a:noFill/>
                      <a:ln>
                        <a:noFill/>
                      </a:ln>
                      <a:effectLst/>
                    </p:spPr>
                  </p:pic>
                </p:oleObj>
              </mc:Fallback>
            </mc:AlternateContent>
          </a:graphicData>
        </a:graphic>
      </p:graphicFrame>
    </p:spTree>
    <p:extLst>
      <p:ext uri="{BB962C8B-B14F-4D97-AF65-F5344CB8AC3E}">
        <p14:creationId xmlns:p14="http://schemas.microsoft.com/office/powerpoint/2010/main" val="166037084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2"/>
          <p:cNvSpPr>
            <a:spLocks noGrp="1" noChangeArrowheads="1"/>
          </p:cNvSpPr>
          <p:nvPr>
            <p:ph type="title"/>
          </p:nvPr>
        </p:nvSpPr>
        <p:spPr/>
        <p:txBody>
          <a:bodyPr/>
          <a:lstStyle/>
          <a:p>
            <a:pPr eaLnBrk="1" hangingPunct="1"/>
            <a:r>
              <a:rPr lang="en-US" sz="2400" dirty="0">
                <a:latin typeface="Arial" charset="0"/>
                <a:ea typeface="ＭＳ Ｐゴシック" charset="0"/>
                <a:cs typeface="ＭＳ Ｐゴシック" charset="0"/>
              </a:rPr>
              <a:t>Abstract to Executable Workflow </a:t>
            </a:r>
            <a:r>
              <a:rPr lang="en-US" sz="2400" dirty="0" smtClean="0">
                <a:latin typeface="Arial" charset="0"/>
                <a:ea typeface="ＭＳ Ｐゴシック" charset="0"/>
                <a:cs typeface="ＭＳ Ｐゴシック" charset="0"/>
              </a:rPr>
              <a:t>Mapping - Discovery</a:t>
            </a:r>
            <a:endParaRPr lang="en-US" dirty="0">
              <a:latin typeface="Arial" charset="0"/>
              <a:ea typeface="ＭＳ Ｐゴシック" charset="0"/>
              <a:cs typeface="ＭＳ Ｐゴシック" charset="0"/>
            </a:endParaRPr>
          </a:p>
        </p:txBody>
      </p:sp>
      <p:sp>
        <p:nvSpPr>
          <p:cNvPr id="74754" name="Rectangle 3"/>
          <p:cNvSpPr>
            <a:spLocks noGrp="1" noChangeArrowheads="1"/>
          </p:cNvSpPr>
          <p:nvPr>
            <p:ph idx="1"/>
          </p:nvPr>
        </p:nvSpPr>
        <p:spPr>
          <a:xfrm>
            <a:off x="457200" y="1171575"/>
            <a:ext cx="4343400" cy="4403990"/>
          </a:xfrm>
        </p:spPr>
        <p:txBody>
          <a:bodyPr/>
          <a:lstStyle/>
          <a:p>
            <a:pPr eaLnBrk="1" hangingPunct="1">
              <a:lnSpc>
                <a:spcPct val="90000"/>
              </a:lnSpc>
            </a:pPr>
            <a:r>
              <a:rPr lang="en-US" dirty="0">
                <a:latin typeface="Arial" charset="0"/>
                <a:ea typeface="ＭＳ Ｐゴシック" charset="0"/>
                <a:cs typeface="ＭＳ Ｐゴシック" charset="0"/>
              </a:rPr>
              <a:t>Data</a:t>
            </a:r>
          </a:p>
          <a:p>
            <a:pPr lvl="1" eaLnBrk="1" hangingPunct="1">
              <a:lnSpc>
                <a:spcPct val="90000"/>
              </a:lnSpc>
            </a:pPr>
            <a:r>
              <a:rPr lang="en-US" dirty="0">
                <a:latin typeface="Arial" charset="0"/>
                <a:ea typeface="ＭＳ Ｐゴシック" charset="0"/>
                <a:cs typeface="Arial" charset="0"/>
              </a:rPr>
              <a:t>Where do the input datasets reside?</a:t>
            </a:r>
          </a:p>
          <a:p>
            <a:pPr lvl="1" eaLnBrk="1" hangingPunct="1">
              <a:lnSpc>
                <a:spcPct val="90000"/>
              </a:lnSpc>
            </a:pPr>
            <a:endParaRPr lang="en-US" dirty="0">
              <a:latin typeface="Arial" charset="0"/>
              <a:ea typeface="ＭＳ Ｐゴシック" charset="0"/>
              <a:cs typeface="Arial" charset="0"/>
            </a:endParaRPr>
          </a:p>
          <a:p>
            <a:pPr eaLnBrk="1" hangingPunct="1">
              <a:lnSpc>
                <a:spcPct val="90000"/>
              </a:lnSpc>
            </a:pPr>
            <a:r>
              <a:rPr lang="en-US" dirty="0" err="1">
                <a:latin typeface="Arial" charset="0"/>
                <a:ea typeface="ＭＳ Ｐゴシック" charset="0"/>
                <a:cs typeface="ＭＳ Ｐゴシック" charset="0"/>
              </a:rPr>
              <a:t>Executables</a:t>
            </a:r>
            <a:endParaRPr lang="en-US" dirty="0">
              <a:latin typeface="Arial" charset="0"/>
              <a:ea typeface="ＭＳ Ｐゴシック" charset="0"/>
              <a:cs typeface="ＭＳ Ｐゴシック" charset="0"/>
            </a:endParaRPr>
          </a:p>
          <a:p>
            <a:pPr lvl="1" eaLnBrk="1" hangingPunct="1">
              <a:lnSpc>
                <a:spcPct val="90000"/>
              </a:lnSpc>
            </a:pPr>
            <a:r>
              <a:rPr lang="en-US" dirty="0">
                <a:latin typeface="Arial" charset="0"/>
                <a:ea typeface="ＭＳ Ｐゴシック" charset="0"/>
                <a:cs typeface="Arial" charset="0"/>
              </a:rPr>
              <a:t>Where are the </a:t>
            </a:r>
            <a:r>
              <a:rPr lang="en-US" dirty="0" err="1">
                <a:latin typeface="Arial" charset="0"/>
                <a:ea typeface="ＭＳ Ｐゴシック" charset="0"/>
                <a:cs typeface="Arial" charset="0"/>
              </a:rPr>
              <a:t>executables</a:t>
            </a:r>
            <a:r>
              <a:rPr lang="en-US" dirty="0">
                <a:latin typeface="Arial" charset="0"/>
                <a:ea typeface="ＭＳ Ｐゴシック" charset="0"/>
                <a:cs typeface="Arial" charset="0"/>
              </a:rPr>
              <a:t> installed ?</a:t>
            </a:r>
          </a:p>
          <a:p>
            <a:pPr lvl="1" eaLnBrk="1" hangingPunct="1">
              <a:lnSpc>
                <a:spcPct val="90000"/>
              </a:lnSpc>
            </a:pPr>
            <a:r>
              <a:rPr lang="en-US" dirty="0">
                <a:latin typeface="Arial" charset="0"/>
                <a:ea typeface="ＭＳ Ｐゴシック" charset="0"/>
                <a:cs typeface="Arial" charset="0"/>
              </a:rPr>
              <a:t>Do binaries exist somewhere that can be staged to remote grid sites?</a:t>
            </a:r>
          </a:p>
          <a:p>
            <a:pPr lvl="1" eaLnBrk="1" hangingPunct="1">
              <a:lnSpc>
                <a:spcPct val="90000"/>
              </a:lnSpc>
            </a:pPr>
            <a:endParaRPr lang="en-US" dirty="0">
              <a:latin typeface="Arial" charset="0"/>
              <a:ea typeface="ＭＳ Ｐゴシック" charset="0"/>
              <a:cs typeface="Arial" charset="0"/>
            </a:endParaRPr>
          </a:p>
          <a:p>
            <a:pPr eaLnBrk="1" hangingPunct="1">
              <a:lnSpc>
                <a:spcPct val="90000"/>
              </a:lnSpc>
            </a:pPr>
            <a:r>
              <a:rPr lang="en-US" dirty="0">
                <a:latin typeface="Arial" charset="0"/>
                <a:ea typeface="ＭＳ Ｐゴシック" charset="0"/>
                <a:cs typeface="ＭＳ Ｐゴシック" charset="0"/>
              </a:rPr>
              <a:t>Site Layout</a:t>
            </a:r>
          </a:p>
          <a:p>
            <a:pPr lvl="1" eaLnBrk="1" hangingPunct="1">
              <a:lnSpc>
                <a:spcPct val="90000"/>
              </a:lnSpc>
            </a:pPr>
            <a:r>
              <a:rPr lang="en-US" dirty="0">
                <a:latin typeface="Arial" charset="0"/>
                <a:ea typeface="ＭＳ Ｐゴシック" charset="0"/>
                <a:cs typeface="Arial" charset="0"/>
              </a:rPr>
              <a:t>What does </a:t>
            </a:r>
            <a:r>
              <a:rPr lang="en-US">
                <a:latin typeface="Arial" charset="0"/>
                <a:ea typeface="ＭＳ Ｐゴシック" charset="0"/>
                <a:cs typeface="Arial" charset="0"/>
              </a:rPr>
              <a:t>a </a:t>
            </a:r>
            <a:r>
              <a:rPr lang="en-US" smtClean="0">
                <a:latin typeface="Arial" charset="0"/>
                <a:ea typeface="ＭＳ Ｐゴシック" charset="0"/>
                <a:cs typeface="Arial" charset="0"/>
              </a:rPr>
              <a:t>execution site </a:t>
            </a:r>
            <a:r>
              <a:rPr lang="en-US" dirty="0">
                <a:latin typeface="Arial" charset="0"/>
                <a:ea typeface="ＭＳ Ｐゴシック" charset="0"/>
                <a:cs typeface="Arial" charset="0"/>
              </a:rPr>
              <a:t>look like?</a:t>
            </a:r>
          </a:p>
        </p:txBody>
      </p:sp>
      <p:sp>
        <p:nvSpPr>
          <p:cNvPr id="5" name="Rectangle 3"/>
          <p:cNvSpPr>
            <a:spLocks noChangeArrowheads="1"/>
          </p:cNvSpPr>
          <p:nvPr/>
        </p:nvSpPr>
        <p:spPr bwMode="auto">
          <a:xfrm>
            <a:off x="4933950" y="2846388"/>
            <a:ext cx="1447800" cy="914400"/>
          </a:xfrm>
          <a:prstGeom prst="rect">
            <a:avLst/>
          </a:prstGeom>
          <a:solidFill>
            <a:srgbClr val="9898D8"/>
          </a:solidFill>
          <a:ln w="9525">
            <a:solidFill>
              <a:schemeClr val="tx1"/>
            </a:solidFill>
            <a:miter lim="800000"/>
            <a:headEnd/>
            <a:tailEnd/>
          </a:ln>
        </p:spPr>
        <p:txBody>
          <a:bodyPr wrap="none" anchor="ctr"/>
          <a:lstStyle/>
          <a:p>
            <a:r>
              <a:rPr lang="en-US" dirty="0">
                <a:solidFill>
                  <a:schemeClr val="bg1"/>
                </a:solidFill>
              </a:rPr>
              <a:t>Pegasus </a:t>
            </a:r>
          </a:p>
          <a:p>
            <a:r>
              <a:rPr lang="en-US" dirty="0">
                <a:solidFill>
                  <a:schemeClr val="bg1"/>
                </a:solidFill>
              </a:rPr>
              <a:t>Workflow </a:t>
            </a:r>
          </a:p>
          <a:p>
            <a:r>
              <a:rPr lang="en-US" dirty="0" smtClean="0">
                <a:solidFill>
                  <a:schemeClr val="bg1"/>
                </a:solidFill>
              </a:rPr>
              <a:t>Compiler</a:t>
            </a:r>
            <a:endParaRPr lang="en-US" dirty="0">
              <a:solidFill>
                <a:schemeClr val="bg1"/>
              </a:solidFill>
            </a:endParaRPr>
          </a:p>
        </p:txBody>
      </p:sp>
      <p:sp>
        <p:nvSpPr>
          <p:cNvPr id="6" name="Line 4"/>
          <p:cNvSpPr>
            <a:spLocks noChangeShapeType="1"/>
          </p:cNvSpPr>
          <p:nvPr/>
        </p:nvSpPr>
        <p:spPr bwMode="auto">
          <a:xfrm flipH="1">
            <a:off x="5657850" y="1716088"/>
            <a:ext cx="0" cy="11430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8" name="Line 6"/>
          <p:cNvSpPr>
            <a:spLocks noChangeShapeType="1"/>
          </p:cNvSpPr>
          <p:nvPr/>
        </p:nvSpPr>
        <p:spPr bwMode="auto">
          <a:xfrm>
            <a:off x="5619750" y="3760788"/>
            <a:ext cx="0" cy="838200"/>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0" name="Text Box 9"/>
          <p:cNvSpPr txBox="1">
            <a:spLocks noChangeArrowheads="1"/>
          </p:cNvSpPr>
          <p:nvPr/>
        </p:nvSpPr>
        <p:spPr bwMode="auto">
          <a:xfrm>
            <a:off x="7023100" y="2911476"/>
            <a:ext cx="1894567" cy="6413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Transformation </a:t>
            </a:r>
          </a:p>
          <a:p>
            <a:pPr eaLnBrk="1" hangingPunct="1"/>
            <a:r>
              <a:rPr lang="en-US" sz="1800" b="1" dirty="0">
                <a:solidFill>
                  <a:srgbClr val="FF9900"/>
                </a:solidFill>
              </a:rPr>
              <a:t>Catalog</a:t>
            </a:r>
          </a:p>
        </p:txBody>
      </p:sp>
      <p:sp>
        <p:nvSpPr>
          <p:cNvPr id="11" name="Text Box 10"/>
          <p:cNvSpPr txBox="1">
            <a:spLocks noChangeArrowheads="1"/>
          </p:cNvSpPr>
          <p:nvPr/>
        </p:nvSpPr>
        <p:spPr bwMode="auto">
          <a:xfrm>
            <a:off x="7001307" y="4415632"/>
            <a:ext cx="1916359" cy="366712"/>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Site Catalog</a:t>
            </a:r>
          </a:p>
        </p:txBody>
      </p:sp>
      <p:sp>
        <p:nvSpPr>
          <p:cNvPr id="15" name="Text Box 16"/>
          <p:cNvSpPr txBox="1">
            <a:spLocks noChangeArrowheads="1"/>
          </p:cNvSpPr>
          <p:nvPr/>
        </p:nvSpPr>
        <p:spPr bwMode="auto">
          <a:xfrm>
            <a:off x="7001307" y="1779072"/>
            <a:ext cx="1916360" cy="369332"/>
          </a:xfrm>
          <a:prstGeom prst="rect">
            <a:avLst/>
          </a:prstGeom>
          <a:noFill/>
          <a:ln>
            <a:solidFill>
              <a:schemeClr val="bg1"/>
            </a:solidFill>
          </a:ln>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a:solidFill>
                  <a:srgbClr val="FF9900"/>
                </a:solidFill>
              </a:rPr>
              <a:t>Replica </a:t>
            </a:r>
            <a:r>
              <a:rPr lang="en-US" sz="1800" b="1" dirty="0" smtClean="0">
                <a:solidFill>
                  <a:srgbClr val="FF9900"/>
                </a:solidFill>
              </a:rPr>
              <a:t>Catalog</a:t>
            </a:r>
          </a:p>
        </p:txBody>
      </p:sp>
      <p:sp>
        <p:nvSpPr>
          <p:cNvPr id="16" name="Rectangle 18"/>
          <p:cNvSpPr>
            <a:spLocks noChangeArrowheads="1"/>
          </p:cNvSpPr>
          <p:nvPr/>
        </p:nvSpPr>
        <p:spPr bwMode="auto">
          <a:xfrm>
            <a:off x="4267200" y="1162050"/>
            <a:ext cx="3632200" cy="4905375"/>
          </a:xfrm>
          <a:prstGeom prst="rect">
            <a:avLst/>
          </a:prstGeom>
          <a:noFill/>
          <a:ln w="9525">
            <a:solidFill>
              <a:schemeClr val="bg2"/>
            </a:solidFill>
            <a:prstDash val="dash"/>
            <a:miter lim="800000"/>
            <a:headEnd/>
            <a:tailEnd/>
          </a:ln>
          <a:extLst>
            <a:ext uri="{909E8E84-426E-40dd-AFC4-6F175D3DCCD1}">
              <a14:hiddenFill xmlns:a14="http://schemas.microsoft.com/office/drawing/2010/main">
                <a:solidFill>
                  <a:srgbClr val="FFFFFF"/>
                </a:solidFill>
              </a14:hiddenFill>
            </a:ext>
          </a:extLst>
        </p:spPr>
        <p:txBody>
          <a:bodyPr wrap="none" anchor="ctr"/>
          <a:lstStyle/>
          <a:p>
            <a:endParaRPr lang="en-US"/>
          </a:p>
        </p:txBody>
      </p:sp>
      <p:sp>
        <p:nvSpPr>
          <p:cNvPr id="17" name="Line 19"/>
          <p:cNvSpPr>
            <a:spLocks noChangeShapeType="1"/>
          </p:cNvSpPr>
          <p:nvPr/>
        </p:nvSpPr>
        <p:spPr bwMode="auto">
          <a:xfrm flipV="1">
            <a:off x="6399213" y="1963738"/>
            <a:ext cx="602094" cy="1152524"/>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 name="Line 20"/>
          <p:cNvSpPr>
            <a:spLocks noChangeShapeType="1"/>
          </p:cNvSpPr>
          <p:nvPr/>
        </p:nvSpPr>
        <p:spPr bwMode="auto">
          <a:xfrm>
            <a:off x="6416676" y="3217863"/>
            <a:ext cx="584632" cy="0"/>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9" name="Line 21"/>
          <p:cNvSpPr>
            <a:spLocks noChangeShapeType="1"/>
          </p:cNvSpPr>
          <p:nvPr/>
        </p:nvSpPr>
        <p:spPr bwMode="auto">
          <a:xfrm>
            <a:off x="6416675" y="3335338"/>
            <a:ext cx="746125" cy="1080294"/>
          </a:xfrm>
          <a:prstGeom prst="line">
            <a:avLst/>
          </a:prstGeom>
          <a:noFill/>
          <a:ln w="9525">
            <a:solidFill>
              <a:schemeClr val="tx1"/>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2" name="Text Box 22"/>
          <p:cNvSpPr txBox="1">
            <a:spLocks noChangeArrowheads="1"/>
          </p:cNvSpPr>
          <p:nvPr/>
        </p:nvSpPr>
        <p:spPr bwMode="auto">
          <a:xfrm>
            <a:off x="4539595" y="1346756"/>
            <a:ext cx="223651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smtClean="0">
                <a:solidFill>
                  <a:srgbClr val="FF9900"/>
                </a:solidFill>
              </a:rPr>
              <a:t>Abstract Workflow</a:t>
            </a:r>
            <a:endParaRPr lang="en-US" sz="1800" b="1" dirty="0">
              <a:solidFill>
                <a:srgbClr val="FF9900"/>
              </a:solidFill>
            </a:endParaRPr>
          </a:p>
        </p:txBody>
      </p:sp>
      <p:sp>
        <p:nvSpPr>
          <p:cNvPr id="23" name="Text Box 22"/>
          <p:cNvSpPr txBox="1">
            <a:spLocks noChangeArrowheads="1"/>
          </p:cNvSpPr>
          <p:nvPr/>
        </p:nvSpPr>
        <p:spPr bwMode="auto">
          <a:xfrm>
            <a:off x="4482669" y="4608513"/>
            <a:ext cx="251863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b="1" dirty="0" smtClean="0">
                <a:solidFill>
                  <a:srgbClr val="FF9900"/>
                </a:solidFill>
              </a:rPr>
              <a:t>Executable Workflow</a:t>
            </a:r>
            <a:endParaRPr lang="en-US" sz="1800" b="1" dirty="0">
              <a:solidFill>
                <a:srgbClr val="FF9900"/>
              </a:solidFill>
            </a:endParaRPr>
          </a:p>
        </p:txBody>
      </p:sp>
    </p:spTree>
    <p:extLst>
      <p:ext uri="{BB962C8B-B14F-4D97-AF65-F5344CB8AC3E}">
        <p14:creationId xmlns:p14="http://schemas.microsoft.com/office/powerpoint/2010/main" val="53443399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27001" y="1409700"/>
            <a:ext cx="5642062" cy="4401318"/>
          </a:xfrm>
          <a:prstGeom prst="rect">
            <a:avLst/>
          </a:prstGeom>
        </p:spPr>
      </p:pic>
      <p:sp>
        <p:nvSpPr>
          <p:cNvPr id="24578" name="Rectangle 2"/>
          <p:cNvSpPr>
            <a:spLocks noGrp="1" noChangeArrowheads="1"/>
          </p:cNvSpPr>
          <p:nvPr>
            <p:ph type="title"/>
          </p:nvPr>
        </p:nvSpPr>
        <p:spPr/>
        <p:txBody>
          <a:bodyPr/>
          <a:lstStyle/>
          <a:p>
            <a:pPr eaLnBrk="1" hangingPunct="1"/>
            <a:r>
              <a:rPr lang="en-US" sz="2700" dirty="0" smtClean="0">
                <a:latin typeface="Arial" charset="0"/>
                <a:ea typeface="ＭＳ Ｐゴシック" charset="0"/>
                <a:cs typeface="ＭＳ Ｐゴシック" charset="0"/>
              </a:rPr>
              <a:t>Abstract to Executable Workflow Mapping</a:t>
            </a:r>
            <a:endParaRPr lang="en-US" sz="2700" dirty="0">
              <a:latin typeface="Arial" charset="0"/>
              <a:ea typeface="ＭＳ Ｐゴシック" charset="0"/>
              <a:cs typeface="ＭＳ Ｐゴシック" charset="0"/>
            </a:endParaRPr>
          </a:p>
        </p:txBody>
      </p:sp>
      <p:sp>
        <p:nvSpPr>
          <p:cNvPr id="24580" name="Rectangle 3"/>
          <p:cNvSpPr>
            <a:spLocks noGrp="1" noChangeArrowheads="1"/>
          </p:cNvSpPr>
          <p:nvPr>
            <p:ph idx="1"/>
          </p:nvPr>
        </p:nvSpPr>
        <p:spPr>
          <a:xfrm>
            <a:off x="5156200" y="1171575"/>
            <a:ext cx="3530600" cy="4403990"/>
          </a:xfrm>
        </p:spPr>
        <p:txBody>
          <a:bodyPr/>
          <a:lstStyle/>
          <a:p>
            <a:pPr eaLnBrk="1" hangingPunct="1"/>
            <a:r>
              <a:rPr lang="en-US" sz="1600" dirty="0">
                <a:latin typeface="Arial" charset="0"/>
                <a:ea typeface="ＭＳ Ｐゴシック" charset="0"/>
                <a:cs typeface="ＭＳ Ｐゴシック" charset="0"/>
              </a:rPr>
              <a:t>Abstraction provides </a:t>
            </a:r>
          </a:p>
          <a:p>
            <a:pPr lvl="1" eaLnBrk="1" hangingPunct="1"/>
            <a:r>
              <a:rPr lang="en-US" sz="1400" b="1" dirty="0">
                <a:latin typeface="Arial" charset="0"/>
                <a:ea typeface="ＭＳ Ｐゴシック" charset="0"/>
                <a:cs typeface="ＭＳ Ｐゴシック" charset="0"/>
              </a:rPr>
              <a:t>Ease of Use</a:t>
            </a:r>
            <a:r>
              <a:rPr lang="en-US" sz="1400" dirty="0">
                <a:latin typeface="Arial" charset="0"/>
                <a:ea typeface="ＭＳ Ｐゴシック" charset="0"/>
                <a:cs typeface="ＭＳ Ｐゴシック" charset="0"/>
              </a:rPr>
              <a:t> (do not need to worry about low-level execution details)</a:t>
            </a:r>
          </a:p>
          <a:p>
            <a:pPr lvl="1" eaLnBrk="1" hangingPunct="1"/>
            <a:r>
              <a:rPr lang="en-US" sz="1400" b="1" dirty="0">
                <a:latin typeface="Arial" charset="0"/>
                <a:ea typeface="ＭＳ Ｐゴシック" charset="0"/>
                <a:cs typeface="ＭＳ Ｐゴシック" charset="0"/>
              </a:rPr>
              <a:t>Portability </a:t>
            </a:r>
            <a:r>
              <a:rPr lang="en-US" sz="1400" dirty="0">
                <a:latin typeface="Arial" charset="0"/>
                <a:ea typeface="ＭＳ Ｐゴシック" charset="0"/>
                <a:cs typeface="ＭＳ Ｐゴシック" charset="0"/>
              </a:rPr>
              <a:t>(can use the same workflow description to run on a number of resources and/or across them)</a:t>
            </a:r>
          </a:p>
          <a:p>
            <a:pPr lvl="1" eaLnBrk="1" hangingPunct="1"/>
            <a:r>
              <a:rPr lang="en-US" sz="1400" b="1" dirty="0">
                <a:latin typeface="Arial" charset="0"/>
                <a:ea typeface="ＭＳ Ｐゴシック" charset="0"/>
                <a:cs typeface="ＭＳ Ｐゴシック" charset="0"/>
              </a:rPr>
              <a:t>Gives opportunities for optimization</a:t>
            </a:r>
            <a:r>
              <a:rPr lang="en-US" sz="1400" dirty="0">
                <a:latin typeface="Arial" charset="0"/>
                <a:ea typeface="ＭＳ Ｐゴシック" charset="0"/>
                <a:cs typeface="ＭＳ Ｐゴシック" charset="0"/>
              </a:rPr>
              <a:t> and fault tolerance</a:t>
            </a:r>
          </a:p>
          <a:p>
            <a:pPr lvl="2" eaLnBrk="1" hangingPunct="1"/>
            <a:r>
              <a:rPr lang="en-US" sz="1400" dirty="0">
                <a:latin typeface="Arial" charset="0"/>
                <a:ea typeface="ＭＳ Ｐゴシック" charset="0"/>
                <a:cs typeface="ＭＳ Ｐゴシック" charset="0"/>
              </a:rPr>
              <a:t>automatically restructure the workflow</a:t>
            </a:r>
          </a:p>
          <a:p>
            <a:pPr lvl="2" eaLnBrk="1" hangingPunct="1"/>
            <a:r>
              <a:rPr lang="en-US" sz="1400" dirty="0">
                <a:latin typeface="Arial" charset="0"/>
                <a:ea typeface="ＭＳ Ｐゴシック" charset="0"/>
                <a:cs typeface="ＭＳ Ｐゴシック" charset="0"/>
              </a:rPr>
              <a:t>automatically provide fault recovery (retry</a:t>
            </a:r>
            <a:r>
              <a:rPr lang="en-US" sz="1400" dirty="0" smtClean="0">
                <a:latin typeface="Arial" charset="0"/>
                <a:ea typeface="ＭＳ Ｐゴシック" charset="0"/>
                <a:cs typeface="ＭＳ Ｐゴシック" charset="0"/>
              </a:rPr>
              <a:t>, choose </a:t>
            </a:r>
            <a:r>
              <a:rPr lang="en-US" sz="1400" dirty="0">
                <a:latin typeface="Arial" charset="0"/>
                <a:ea typeface="ＭＳ Ｐゴシック" charset="0"/>
                <a:cs typeface="ＭＳ Ｐゴシック" charset="0"/>
              </a:rPr>
              <a:t>different resource)</a:t>
            </a:r>
          </a:p>
          <a:p>
            <a:pPr lvl="1" eaLnBrk="1" hangingPunct="1"/>
            <a:endParaRPr lang="en-US" sz="14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102064048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Title 1"/>
          <p:cNvSpPr>
            <a:spLocks noGrp="1"/>
          </p:cNvSpPr>
          <p:nvPr>
            <p:ph type="title"/>
          </p:nvPr>
        </p:nvSpPr>
        <p:spPr/>
        <p:txBody>
          <a:bodyPr/>
          <a:lstStyle/>
          <a:p>
            <a:r>
              <a:rPr lang="en-US" dirty="0">
                <a:latin typeface="Arial" charset="0"/>
                <a:ea typeface="ＭＳ Ｐゴシック" charset="0"/>
                <a:cs typeface="ＭＳ Ｐゴシック" charset="0"/>
              </a:rPr>
              <a:t>Simple Steps to Run Pegasus</a:t>
            </a:r>
          </a:p>
        </p:txBody>
      </p:sp>
      <p:sp>
        <p:nvSpPr>
          <p:cNvPr id="74754" name="Content Placeholder 2"/>
          <p:cNvSpPr>
            <a:spLocks noGrp="1"/>
          </p:cNvSpPr>
          <p:nvPr>
            <p:ph idx="1"/>
          </p:nvPr>
        </p:nvSpPr>
        <p:spPr>
          <a:xfrm>
            <a:off x="220663" y="1371600"/>
            <a:ext cx="8923337" cy="5113338"/>
          </a:xfrm>
        </p:spPr>
        <p:txBody>
          <a:bodyPr>
            <a:normAutofit/>
          </a:bodyPr>
          <a:lstStyle/>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Specify your computation in terms of DAX</a:t>
            </a:r>
          </a:p>
          <a:p>
            <a:pPr marL="876300" lvl="1" indent="-419100">
              <a:lnSpc>
                <a:spcPct val="90000"/>
              </a:lnSpc>
            </a:pPr>
            <a:r>
              <a:rPr lang="en-US" sz="2000" b="0" dirty="0">
                <a:latin typeface="Arial" charset="0"/>
                <a:ea typeface="ＭＳ Ｐゴシック" charset="0"/>
                <a:cs typeface="Arial" charset="0"/>
              </a:rPr>
              <a:t>Write a simple DAX generator</a:t>
            </a:r>
          </a:p>
          <a:p>
            <a:pPr marL="876300" lvl="1" indent="-419100">
              <a:lnSpc>
                <a:spcPct val="90000"/>
              </a:lnSpc>
            </a:pPr>
            <a:r>
              <a:rPr lang="en-US" sz="2000" b="0" dirty="0" smtClean="0">
                <a:latin typeface="Arial" charset="0"/>
                <a:ea typeface="ＭＳ Ｐゴシック" charset="0"/>
                <a:cs typeface="Arial" charset="0"/>
              </a:rPr>
              <a:t>Python, Java , Perl based </a:t>
            </a:r>
            <a:r>
              <a:rPr lang="en-US" sz="2000" b="0" dirty="0">
                <a:latin typeface="Arial" charset="0"/>
                <a:ea typeface="ＭＳ Ｐゴシック" charset="0"/>
                <a:cs typeface="Arial" charset="0"/>
              </a:rPr>
              <a:t>API provided with </a:t>
            </a:r>
            <a:r>
              <a:rPr lang="en-US" sz="2000" b="0" dirty="0" smtClean="0">
                <a:latin typeface="Arial" charset="0"/>
                <a:ea typeface="ＭＳ Ｐゴシック" charset="0"/>
                <a:cs typeface="Arial" charset="0"/>
              </a:rPr>
              <a:t>Pegasus</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Set up your catalogs</a:t>
            </a:r>
          </a:p>
          <a:p>
            <a:pPr marL="876300" lvl="1" indent="-419100">
              <a:lnSpc>
                <a:spcPct val="90000"/>
              </a:lnSpc>
            </a:pPr>
            <a:r>
              <a:rPr lang="en-US" sz="2000" b="0" dirty="0" smtClean="0">
                <a:latin typeface="Arial" charset="0"/>
                <a:ea typeface="ＭＳ Ｐゴシック" charset="0"/>
                <a:cs typeface="Arial" charset="0"/>
              </a:rPr>
              <a:t>Replica catalog, transformation catalog and site catalog.</a:t>
            </a:r>
            <a:endParaRPr lang="en-US" sz="2000" b="0" dirty="0">
              <a:latin typeface="Arial" charset="0"/>
              <a:ea typeface="ＭＳ Ｐゴシック" charset="0"/>
              <a:cs typeface="Arial" charset="0"/>
            </a:endParaRP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Plan and Submit your workflow </a:t>
            </a:r>
          </a:p>
          <a:p>
            <a:pPr marL="876300" lvl="1" indent="-419100">
              <a:lnSpc>
                <a:spcPct val="90000"/>
              </a:lnSpc>
            </a:pPr>
            <a:r>
              <a:rPr lang="en-US" sz="2000" b="0" dirty="0">
                <a:latin typeface="Arial" charset="0"/>
                <a:ea typeface="ＭＳ Ｐゴシック" charset="0"/>
                <a:cs typeface="Arial" charset="0"/>
              </a:rPr>
              <a:t>Use </a:t>
            </a:r>
            <a:r>
              <a:rPr lang="en-US" sz="2000" b="0" i="1" dirty="0">
                <a:latin typeface="Arial" charset="0"/>
                <a:ea typeface="ＭＳ Ｐゴシック" charset="0"/>
                <a:cs typeface="Arial" charset="0"/>
              </a:rPr>
              <a:t>pegasus-plan </a:t>
            </a:r>
            <a:r>
              <a:rPr lang="en-US" sz="2000" b="0" dirty="0">
                <a:latin typeface="Arial" charset="0"/>
                <a:ea typeface="ＭＳ Ｐゴシック" charset="0"/>
                <a:cs typeface="Arial" charset="0"/>
              </a:rPr>
              <a:t>to generate your executable workflow that is mapped onto the target resources and submits it for execution</a:t>
            </a:r>
          </a:p>
          <a:p>
            <a:pPr marL="495300" indent="-495300">
              <a:lnSpc>
                <a:spcPct val="90000"/>
              </a:lnSpc>
              <a:buFont typeface="Arial" charset="0"/>
              <a:buAutoNum type="arabicPeriod"/>
            </a:pPr>
            <a:r>
              <a:rPr lang="en-US" sz="2400" dirty="0">
                <a:latin typeface="Arial" charset="0"/>
                <a:ea typeface="ＭＳ Ｐゴシック" charset="0"/>
                <a:cs typeface="ＭＳ Ｐゴシック" charset="0"/>
              </a:rPr>
              <a:t>Monitor and Analyze your workflow</a:t>
            </a:r>
          </a:p>
          <a:p>
            <a:pPr marL="876300" lvl="1" indent="-419100">
              <a:lnSpc>
                <a:spcPct val="90000"/>
              </a:lnSpc>
            </a:pPr>
            <a:r>
              <a:rPr lang="en-US" sz="2000" b="0" dirty="0" smtClean="0">
                <a:latin typeface="Arial" charset="0"/>
                <a:ea typeface="ＭＳ Ｐゴシック" charset="0"/>
                <a:cs typeface="Arial" charset="0"/>
              </a:rPr>
              <a:t>Use </a:t>
            </a:r>
            <a:r>
              <a:rPr lang="en-US" sz="2000" b="0" i="1" dirty="0" smtClean="0">
                <a:latin typeface="Arial" charset="0"/>
                <a:ea typeface="ＭＳ Ｐゴシック" charset="0"/>
                <a:cs typeface="Arial" charset="0"/>
              </a:rPr>
              <a:t>pegasus-status | pegasus-analyzer</a:t>
            </a:r>
            <a:r>
              <a:rPr lang="en-US" sz="2000" b="0" dirty="0" smtClean="0">
                <a:latin typeface="Arial" charset="0"/>
                <a:ea typeface="ＭＳ Ｐゴシック" charset="0"/>
                <a:cs typeface="Arial" charset="0"/>
              </a:rPr>
              <a:t> to monitor the execution of your workflow</a:t>
            </a:r>
          </a:p>
          <a:p>
            <a:pPr marL="571500" indent="-514350">
              <a:lnSpc>
                <a:spcPct val="90000"/>
              </a:lnSpc>
              <a:buFont typeface="+mj-lt"/>
              <a:buAutoNum type="arabicPeriod"/>
            </a:pPr>
            <a:r>
              <a:rPr lang="en-US" sz="2400" dirty="0" smtClean="0">
                <a:latin typeface="Arial" charset="0"/>
                <a:ea typeface="ＭＳ Ｐゴシック" charset="0"/>
                <a:cs typeface="Arial" charset="0"/>
              </a:rPr>
              <a:t>Workflow Statistics</a:t>
            </a:r>
          </a:p>
          <a:p>
            <a:pPr lvl="1">
              <a:lnSpc>
                <a:spcPct val="90000"/>
              </a:lnSpc>
            </a:pPr>
            <a:r>
              <a:rPr lang="en-US" sz="2000" b="0" dirty="0" smtClean="0">
                <a:latin typeface="Arial" charset="0"/>
                <a:ea typeface="ＭＳ Ｐゴシック" charset="0"/>
                <a:cs typeface="Arial" charset="0"/>
              </a:rPr>
              <a:t>Run pegasus-statistics to generate statistics about your workflow run.</a:t>
            </a:r>
            <a:endParaRPr lang="en-US" sz="2000" b="0" dirty="0">
              <a:latin typeface="Arial" charset="0"/>
              <a:ea typeface="ＭＳ Ｐゴシック" charset="0"/>
              <a:cs typeface="Arial" charset="0"/>
            </a:endParaRPr>
          </a:p>
          <a:p>
            <a:pPr marL="495300" indent="-495300"/>
            <a:endParaRPr lang="en-US" dirty="0">
              <a:latin typeface="Arial" charset="0"/>
              <a:ea typeface="ＭＳ Ｐゴシック" charset="0"/>
              <a:cs typeface="ＭＳ Ｐゴシック" charset="0"/>
            </a:endParaRPr>
          </a:p>
        </p:txBody>
      </p:sp>
      <p:sp>
        <p:nvSpPr>
          <p:cNvPr id="74755" name="Slide Number Placeholder 1"/>
          <p:cNvSpPr>
            <a:spLocks noGrp="1"/>
          </p:cNvSpPr>
          <p:nvPr>
            <p:ph type="sldNum" sz="quarter" idx="4294967295"/>
          </p:nvPr>
        </p:nvSpPr>
        <p:spPr>
          <a:xfrm>
            <a:off x="65532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fld id="{C6BE9B1D-42EB-8946-9F51-01AB15A94147}" type="slidenum">
              <a:rPr lang="en-US" sz="1400"/>
              <a:pPr eaLnBrk="1" hangingPunct="1"/>
              <a:t>13</a:t>
            </a:fld>
            <a:endParaRPr lang="en-US" sz="1400"/>
          </a:p>
        </p:txBody>
      </p:sp>
    </p:spTree>
    <p:extLst>
      <p:ext uri="{BB962C8B-B14F-4D97-AF65-F5344CB8AC3E}">
        <p14:creationId xmlns:p14="http://schemas.microsoft.com/office/powerpoint/2010/main" val="461754709"/>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2"/>
          <p:cNvSpPr>
            <a:spLocks noGrp="1" noChangeArrowheads="1"/>
          </p:cNvSpPr>
          <p:nvPr>
            <p:ph type="title"/>
          </p:nvPr>
        </p:nvSpPr>
        <p:spPr/>
        <p:txBody>
          <a:bodyPr/>
          <a:lstStyle/>
          <a:p>
            <a:pPr eaLnBrk="1" hangingPunct="1"/>
            <a:r>
              <a:rPr lang="en-US" dirty="0">
                <a:latin typeface="Arial" charset="0"/>
                <a:ea typeface="ＭＳ Ｐゴシック" charset="0"/>
                <a:cs typeface="ＭＳ Ｐゴシック" charset="0"/>
              </a:rPr>
              <a:t>Supported Data Staging </a:t>
            </a:r>
            <a:r>
              <a:rPr lang="en-US" dirty="0" smtClean="0">
                <a:latin typeface="Arial" charset="0"/>
                <a:ea typeface="ＭＳ Ｐゴシック" charset="0"/>
                <a:cs typeface="ＭＳ Ｐゴシック" charset="0"/>
              </a:rPr>
              <a:t>Approaches</a:t>
            </a:r>
            <a:endParaRPr lang="en-US" dirty="0">
              <a:latin typeface="Arial" charset="0"/>
              <a:ea typeface="ＭＳ Ｐゴシック" charset="0"/>
              <a:cs typeface="ＭＳ Ｐゴシック" charset="0"/>
            </a:endParaRPr>
          </a:p>
        </p:txBody>
      </p:sp>
      <p:sp>
        <p:nvSpPr>
          <p:cNvPr id="77826" name="Rectangle 3"/>
          <p:cNvSpPr>
            <a:spLocks noGrp="1" noChangeArrowheads="1"/>
          </p:cNvSpPr>
          <p:nvPr>
            <p:ph idx="1"/>
          </p:nvPr>
        </p:nvSpPr>
        <p:spPr/>
        <p:txBody>
          <a:bodyPr>
            <a:normAutofit fontScale="77500" lnSpcReduction="20000"/>
          </a:bodyPr>
          <a:lstStyle/>
          <a:p>
            <a:pPr marL="914400" lvl="2" indent="0" eaLnBrk="1" hangingPunct="1">
              <a:buFont typeface="Wingdings" charset="0"/>
              <a:buNone/>
              <a:defRPr/>
            </a:pPr>
            <a:endParaRPr lang="en-US" sz="1900" dirty="0">
              <a:latin typeface="Helvetica" charset="0"/>
            </a:endParaRPr>
          </a:p>
          <a:p>
            <a:pPr eaLnBrk="1" hangingPunct="1">
              <a:defRPr/>
            </a:pPr>
            <a:r>
              <a:rPr lang="en-US" sz="2400" dirty="0">
                <a:latin typeface="Helvetica" charset="0"/>
              </a:rPr>
              <a:t>Condor IO ( Typical of large Condor Pools like </a:t>
            </a:r>
            <a:r>
              <a:rPr lang="en-US" sz="2400" dirty="0" smtClean="0">
                <a:latin typeface="Helvetica" charset="0"/>
              </a:rPr>
              <a:t>CHTC and OSG)</a:t>
            </a:r>
            <a:endParaRPr lang="en-US" sz="2400" dirty="0">
              <a:latin typeface="Helvetica" charset="0"/>
            </a:endParaRPr>
          </a:p>
          <a:p>
            <a:pPr lvl="1" eaLnBrk="1" hangingPunct="1">
              <a:defRPr/>
            </a:pPr>
            <a:r>
              <a:rPr lang="en-US" sz="2100" b="0" dirty="0">
                <a:latin typeface="Helvetica" charset="0"/>
              </a:rPr>
              <a:t>Worker nodes don’t share a filesystem</a:t>
            </a:r>
          </a:p>
          <a:p>
            <a:pPr lvl="1" eaLnBrk="1" hangingPunct="1">
              <a:defRPr/>
            </a:pPr>
            <a:r>
              <a:rPr lang="en-US" sz="2100" b="0" dirty="0">
                <a:latin typeface="Helvetica" charset="0"/>
              </a:rPr>
              <a:t>Symlink against datasets available locally</a:t>
            </a:r>
          </a:p>
          <a:p>
            <a:pPr lvl="1" eaLnBrk="1" hangingPunct="1">
              <a:defRPr/>
            </a:pPr>
            <a:r>
              <a:rPr lang="en-US" sz="2100" b="0" dirty="0">
                <a:latin typeface="Helvetica" charset="0"/>
              </a:rPr>
              <a:t>Data is pulled from / pushed to the submit host via Condor file transfers</a:t>
            </a:r>
            <a:br>
              <a:rPr lang="en-US" sz="2100" b="0" dirty="0">
                <a:latin typeface="Helvetica" charset="0"/>
              </a:rPr>
            </a:br>
            <a:endParaRPr lang="en-US" sz="2100" b="0" dirty="0">
              <a:latin typeface="Helvetica" charset="0"/>
            </a:endParaRPr>
          </a:p>
          <a:p>
            <a:pPr eaLnBrk="1" hangingPunct="1">
              <a:defRPr/>
            </a:pPr>
            <a:r>
              <a:rPr lang="en-US" sz="2400" dirty="0" err="1" smtClean="0">
                <a:latin typeface="Helvetica" charset="0"/>
              </a:rPr>
              <a:t>NonShared</a:t>
            </a:r>
            <a:r>
              <a:rPr lang="en-US" sz="2400" dirty="0" smtClean="0">
                <a:latin typeface="Helvetica" charset="0"/>
              </a:rPr>
              <a:t> filesystem </a:t>
            </a:r>
            <a:r>
              <a:rPr lang="en-US" sz="2400" dirty="0">
                <a:latin typeface="Helvetica" charset="0"/>
              </a:rPr>
              <a:t>setup </a:t>
            </a:r>
            <a:r>
              <a:rPr lang="en-US" sz="2400" dirty="0" smtClean="0">
                <a:latin typeface="Helvetica" charset="0"/>
              </a:rPr>
              <a:t>using an existing storage element for staging (typical of OSG and </a:t>
            </a:r>
            <a:r>
              <a:rPr lang="en-US" sz="2400" dirty="0">
                <a:latin typeface="Helvetica" charset="0"/>
              </a:rPr>
              <a:t>c</a:t>
            </a:r>
            <a:r>
              <a:rPr lang="en-US" sz="2400" dirty="0" smtClean="0">
                <a:latin typeface="Helvetica" charset="0"/>
              </a:rPr>
              <a:t>ampus Condor pools) </a:t>
            </a:r>
            <a:endParaRPr lang="en-US" sz="2400" dirty="0">
              <a:latin typeface="Helvetica" charset="0"/>
            </a:endParaRPr>
          </a:p>
          <a:p>
            <a:pPr lvl="1" eaLnBrk="1" hangingPunct="1">
              <a:defRPr/>
            </a:pPr>
            <a:r>
              <a:rPr lang="en-US" sz="2100" b="0" dirty="0">
                <a:latin typeface="Helvetica" charset="0"/>
              </a:rPr>
              <a:t>Worker </a:t>
            </a:r>
            <a:r>
              <a:rPr lang="en-US" sz="2100" b="0" dirty="0" smtClean="0">
                <a:latin typeface="Helvetica" charset="0"/>
              </a:rPr>
              <a:t>nodes </a:t>
            </a:r>
            <a:r>
              <a:rPr lang="en-US" sz="2100" b="0" dirty="0">
                <a:latin typeface="Helvetica" charset="0"/>
              </a:rPr>
              <a:t>don’t share a filesystem.</a:t>
            </a:r>
          </a:p>
          <a:p>
            <a:pPr lvl="1" eaLnBrk="1" hangingPunct="1">
              <a:defRPr/>
            </a:pPr>
            <a:r>
              <a:rPr lang="en-US" sz="2100" b="0" dirty="0">
                <a:latin typeface="Helvetica" charset="0"/>
              </a:rPr>
              <a:t>Data is </a:t>
            </a:r>
            <a:r>
              <a:rPr lang="en-US" sz="2100" b="0" dirty="0" smtClean="0">
                <a:latin typeface="Helvetica" charset="0"/>
              </a:rPr>
              <a:t>pulled </a:t>
            </a:r>
            <a:r>
              <a:rPr lang="en-US" sz="2100" b="0" dirty="0">
                <a:latin typeface="Helvetica" charset="0"/>
              </a:rPr>
              <a:t>from </a:t>
            </a:r>
            <a:r>
              <a:rPr lang="en-US" sz="2100" b="0" dirty="0" smtClean="0">
                <a:latin typeface="Helvetica" charset="0"/>
              </a:rPr>
              <a:t>/</a:t>
            </a:r>
            <a:r>
              <a:rPr lang="en-US" sz="2100" b="0" dirty="0">
                <a:latin typeface="Helvetica" charset="0"/>
              </a:rPr>
              <a:t> </a:t>
            </a:r>
            <a:r>
              <a:rPr lang="en-US" sz="2100" b="0" dirty="0" smtClean="0">
                <a:latin typeface="Helvetica" charset="0"/>
              </a:rPr>
              <a:t>pushed to the existing storage element.</a:t>
            </a:r>
          </a:p>
          <a:p>
            <a:pPr lvl="1" eaLnBrk="1" hangingPunct="1">
              <a:defRPr/>
            </a:pPr>
            <a:r>
              <a:rPr lang="en-US" sz="2100" b="0" dirty="0" smtClean="0">
                <a:latin typeface="Helvetica" charset="0"/>
              </a:rPr>
              <a:t>(Pictured on the next slide)</a:t>
            </a:r>
            <a:endParaRPr lang="en-US" sz="2100" b="0" dirty="0">
              <a:latin typeface="Helvetica" charset="0"/>
            </a:endParaRPr>
          </a:p>
          <a:p>
            <a:pPr marL="914400" lvl="2" indent="0" eaLnBrk="1" hangingPunct="1">
              <a:buFont typeface="Wingdings" charset="0"/>
              <a:buNone/>
              <a:defRPr/>
            </a:pPr>
            <a:endParaRPr lang="en-US" sz="1900" dirty="0">
              <a:latin typeface="Helvetica" charset="0"/>
            </a:endParaRPr>
          </a:p>
          <a:p>
            <a:pPr eaLnBrk="1" hangingPunct="1">
              <a:defRPr/>
            </a:pPr>
            <a:r>
              <a:rPr lang="en-US" sz="2400" dirty="0" smtClean="0">
                <a:solidFill>
                  <a:srgbClr val="FF0000"/>
                </a:solidFill>
                <a:latin typeface="Helvetica" charset="0"/>
              </a:rPr>
              <a:t>Shared </a:t>
            </a:r>
            <a:r>
              <a:rPr lang="en-US" sz="2400" dirty="0">
                <a:solidFill>
                  <a:srgbClr val="FF0000"/>
                </a:solidFill>
                <a:latin typeface="Helvetica" charset="0"/>
              </a:rPr>
              <a:t>Filesystem setup (typical of </a:t>
            </a:r>
            <a:r>
              <a:rPr lang="en-US" sz="2400" dirty="0" smtClean="0">
                <a:solidFill>
                  <a:srgbClr val="FF0000"/>
                </a:solidFill>
                <a:latin typeface="Helvetica" charset="0"/>
              </a:rPr>
              <a:t>XSEDE and HPC </a:t>
            </a:r>
            <a:r>
              <a:rPr lang="en-US" sz="2400" dirty="0">
                <a:solidFill>
                  <a:srgbClr val="FF0000"/>
                </a:solidFill>
                <a:latin typeface="Helvetica" charset="0"/>
              </a:rPr>
              <a:t>sites)</a:t>
            </a:r>
          </a:p>
          <a:p>
            <a:pPr lvl="1" eaLnBrk="1" hangingPunct="1">
              <a:defRPr/>
            </a:pPr>
            <a:r>
              <a:rPr lang="en-US" sz="2100" b="0" dirty="0" smtClean="0">
                <a:latin typeface="Helvetica" charset="0"/>
              </a:rPr>
              <a:t>Worker nodes and the head node have a shared filesystem, usually a parallel filesystem with great I/O characteristics</a:t>
            </a:r>
          </a:p>
          <a:p>
            <a:pPr lvl="1" eaLnBrk="1" hangingPunct="1">
              <a:defRPr/>
            </a:pPr>
            <a:r>
              <a:rPr lang="en-US" sz="2100" b="0" dirty="0" smtClean="0">
                <a:latin typeface="Helvetica" charset="0"/>
              </a:rPr>
              <a:t>Can leverage symlinking against existing datasets</a:t>
            </a:r>
          </a:p>
          <a:p>
            <a:pPr lvl="1" eaLnBrk="1" hangingPunct="1">
              <a:defRPr/>
            </a:pPr>
            <a:endParaRPr lang="en-US" sz="2100" dirty="0">
              <a:latin typeface="Helvetica" charset="0"/>
            </a:endParaRPr>
          </a:p>
        </p:txBody>
      </p:sp>
      <p:sp>
        <p:nvSpPr>
          <p:cNvPr id="2" name="Text Placeholder 1"/>
          <p:cNvSpPr>
            <a:spLocks noGrp="1"/>
          </p:cNvSpPr>
          <p:nvPr>
            <p:ph type="body" sz="quarter" idx="12"/>
          </p:nvPr>
        </p:nvSpPr>
        <p:spPr/>
        <p:txBody>
          <a:bodyPr/>
          <a:lstStyle/>
          <a:p>
            <a:r>
              <a:rPr lang="en-US" dirty="0" smtClean="0"/>
              <a:t>Three Main Configurations</a:t>
            </a:r>
            <a:endParaRPr lang="en-US" dirty="0"/>
          </a:p>
        </p:txBody>
      </p:sp>
      <p:sp>
        <p:nvSpPr>
          <p:cNvPr id="5" name="Shape 2"/>
          <p:cNvSpPr txBox="1">
            <a:spLocks/>
          </p:cNvSpPr>
          <p:nvPr/>
        </p:nvSpPr>
        <p:spPr bwMode="auto">
          <a:xfrm>
            <a:off x="73025" y="5492005"/>
            <a:ext cx="9467814" cy="990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smtClean="0">
                <a:solidFill>
                  <a:srgbClr val="FFCC00"/>
                </a:solidFill>
                <a:latin typeface="Arial"/>
                <a:cs typeface="Arial"/>
              </a:rPr>
              <a:t>Using Pegasus allows you to move from one deployment to another </a:t>
            </a:r>
          </a:p>
          <a:p>
            <a:pPr marL="0" indent="0" eaLnBrk="1" hangingPunct="1">
              <a:spcBef>
                <a:spcPct val="20000"/>
              </a:spcBef>
            </a:pPr>
            <a:r>
              <a:rPr lang="en-US" sz="2000" b="1" dirty="0">
                <a:solidFill>
                  <a:srgbClr val="FFCC00"/>
                </a:solidFill>
                <a:latin typeface="Arial"/>
                <a:cs typeface="Arial"/>
              </a:rPr>
              <a:t>w</a:t>
            </a:r>
            <a:r>
              <a:rPr lang="en-US" sz="2000" b="1" dirty="0" smtClean="0">
                <a:solidFill>
                  <a:srgbClr val="FFCC00"/>
                </a:solidFill>
                <a:latin typeface="Arial"/>
                <a:cs typeface="Arial"/>
              </a:rPr>
              <a:t>ithout changing the workflow description!</a:t>
            </a:r>
            <a:endParaRPr lang="en-US" sz="2000" b="1" dirty="0">
              <a:solidFill>
                <a:srgbClr val="FFCC00"/>
              </a:solidFill>
              <a:latin typeface="Arial"/>
              <a:cs typeface="Arial"/>
            </a:endParaRPr>
          </a:p>
        </p:txBody>
      </p:sp>
    </p:spTree>
    <p:extLst>
      <p:ext uri="{BB962C8B-B14F-4D97-AF65-F5344CB8AC3E}">
        <p14:creationId xmlns:p14="http://schemas.microsoft.com/office/powerpoint/2010/main" val="416388592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Rectangle 6"/>
          <p:cNvSpPr>
            <a:spLocks noChangeArrowheads="1"/>
          </p:cNvSpPr>
          <p:nvPr/>
        </p:nvSpPr>
        <p:spPr bwMode="auto">
          <a:xfrm>
            <a:off x="384175" y="31750"/>
            <a:ext cx="1841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endParaRPr lang="en-US"/>
          </a:p>
        </p:txBody>
      </p:sp>
      <p:pic>
        <p:nvPicPr>
          <p:cNvPr id="38915"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619125" y="50801"/>
            <a:ext cx="7597775" cy="61724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3639281"/>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Workflow </a:t>
            </a:r>
            <a:r>
              <a:rPr lang="en-US" dirty="0">
                <a:latin typeface="Arial" charset="0"/>
                <a:ea typeface="ＭＳ Ｐゴシック" charset="0"/>
                <a:cs typeface="ＭＳ Ｐゴシック" charset="0"/>
              </a:rPr>
              <a:t>Reduction (Data Reuse)</a:t>
            </a:r>
          </a:p>
        </p:txBody>
      </p:sp>
      <p:graphicFrame>
        <p:nvGraphicFramePr>
          <p:cNvPr id="43010" name="Object 2"/>
          <p:cNvGraphicFramePr>
            <a:graphicFrameLocks noGrp="1" noChangeAspect="1"/>
          </p:cNvGraphicFramePr>
          <p:nvPr>
            <p:ph idx="1"/>
          </p:nvPr>
        </p:nvGraphicFramePr>
        <p:xfrm>
          <a:off x="1295400" y="1171575"/>
          <a:ext cx="6553200" cy="4403725"/>
        </p:xfrm>
        <a:graphic>
          <a:graphicData uri="http://schemas.openxmlformats.org/presentationml/2006/ole">
            <mc:AlternateContent xmlns:mc="http://schemas.openxmlformats.org/markup-compatibility/2006">
              <mc:Choice xmlns:v="urn:schemas-microsoft-com:vml" Requires="v">
                <p:oleObj spid="_x0000_s1035" name="Visio" r:id="rId4" imgW="7315200" imgH="4914900" progId="Visio.Drawing.11">
                  <p:embed/>
                </p:oleObj>
              </mc:Choice>
              <mc:Fallback>
                <p:oleObj name="Visio" r:id="rId4" imgW="7315200" imgH="4914900" progId="Visio.Drawing.11">
                  <p:embed/>
                  <p:pic>
                    <p:nvPicPr>
                      <p:cNvPr id="0" name=""/>
                      <p:cNvPicPr>
                        <a:picLocks noGrp="1"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95400" y="1171575"/>
                        <a:ext cx="6553200" cy="440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4" name="Shape 2"/>
          <p:cNvSpPr txBox="1">
            <a:spLocks/>
          </p:cNvSpPr>
          <p:nvPr/>
        </p:nvSpPr>
        <p:spPr bwMode="auto">
          <a:xfrm>
            <a:off x="73024" y="5492005"/>
            <a:ext cx="9070975" cy="990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a:solidFill>
                  <a:srgbClr val="FFCC00"/>
                </a:solidFill>
                <a:latin typeface="Arial"/>
                <a:cs typeface="Arial"/>
              </a:rPr>
              <a:t>U</a:t>
            </a:r>
            <a:r>
              <a:rPr lang="en-US" sz="2000" b="1" dirty="0" smtClean="0">
                <a:solidFill>
                  <a:srgbClr val="FFCC00"/>
                </a:solidFill>
                <a:latin typeface="Arial"/>
                <a:cs typeface="Arial"/>
              </a:rPr>
              <a:t>seful when you have done a part of computation and then realize the need to change the structure. Re-plan instead of submitting rescue DAG!</a:t>
            </a:r>
            <a:endParaRPr lang="en-US" sz="2000" b="1" dirty="0">
              <a:solidFill>
                <a:srgbClr val="FFCC00"/>
              </a:solidFill>
              <a:latin typeface="Arial"/>
              <a:cs typeface="Arial"/>
            </a:endParaRPr>
          </a:p>
        </p:txBody>
      </p:sp>
    </p:spTree>
    <p:extLst>
      <p:ext uri="{BB962C8B-B14F-4D97-AF65-F5344CB8AC3E}">
        <p14:creationId xmlns:p14="http://schemas.microsoft.com/office/powerpoint/2010/main" val="391271396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2"/>
          <p:cNvSpPr>
            <a:spLocks noGrp="1" noChangeArrowheads="1"/>
          </p:cNvSpPr>
          <p:nvPr>
            <p:ph type="title"/>
          </p:nvPr>
        </p:nvSpPr>
        <p:spPr/>
        <p:txBody>
          <a:bodyPr/>
          <a:lstStyle/>
          <a:p>
            <a:pPr eaLnBrk="1" hangingPunct="1"/>
            <a:r>
              <a:rPr lang="en-US" dirty="0">
                <a:latin typeface="Arial" charset="0"/>
                <a:ea typeface="ＭＳ Ｐゴシック" charset="0"/>
                <a:cs typeface="ＭＳ Ｐゴシック" charset="0"/>
              </a:rPr>
              <a:t>File cleanup</a:t>
            </a:r>
          </a:p>
        </p:txBody>
      </p:sp>
      <p:sp>
        <p:nvSpPr>
          <p:cNvPr id="45058" name="Rectangle 3"/>
          <p:cNvSpPr>
            <a:spLocks noGrp="1" noChangeArrowheads="1"/>
          </p:cNvSpPr>
          <p:nvPr>
            <p:ph idx="1"/>
          </p:nvPr>
        </p:nvSpPr>
        <p:spPr/>
        <p:txBody>
          <a:bodyPr>
            <a:normAutofit fontScale="92500" lnSpcReduction="20000"/>
          </a:bodyPr>
          <a:lstStyle/>
          <a:p>
            <a:pPr eaLnBrk="1" hangingPunct="1">
              <a:lnSpc>
                <a:spcPct val="90000"/>
              </a:lnSpc>
            </a:pPr>
            <a:r>
              <a:rPr lang="en-US" sz="2200" dirty="0">
                <a:latin typeface="Arial" charset="0"/>
                <a:ea typeface="ＭＳ Ｐゴシック" charset="0"/>
                <a:cs typeface="ＭＳ Ｐゴシック" charset="0"/>
              </a:rPr>
              <a:t>Problem: Running out of </a:t>
            </a:r>
            <a:r>
              <a:rPr lang="en-US" sz="2200" dirty="0" smtClean="0">
                <a:latin typeface="Arial" charset="0"/>
                <a:ea typeface="ＭＳ Ｐゴシック" charset="0"/>
                <a:cs typeface="ＭＳ Ｐゴシック" charset="0"/>
              </a:rPr>
              <a:t>disk space during workflow execution</a:t>
            </a:r>
            <a:r>
              <a:rPr lang="en-US" sz="2000" dirty="0" smtClean="0">
                <a:latin typeface="Arial" charset="0"/>
                <a:ea typeface="ＭＳ Ｐゴシック" charset="0"/>
                <a:cs typeface="Arial" charset="0"/>
              </a:rPr>
              <a:t/>
            </a:r>
            <a:br>
              <a:rPr lang="en-US" sz="2000" dirty="0" smtClean="0">
                <a:latin typeface="Arial" charset="0"/>
                <a:ea typeface="ＭＳ Ｐゴシック" charset="0"/>
                <a:cs typeface="Arial" charset="0"/>
              </a:rPr>
            </a:br>
            <a:endParaRPr lang="en-US" sz="2000" dirty="0">
              <a:latin typeface="Arial" charset="0"/>
              <a:ea typeface="ＭＳ Ｐゴシック" charset="0"/>
              <a:cs typeface="Arial" charset="0"/>
            </a:endParaRPr>
          </a:p>
          <a:p>
            <a:pPr eaLnBrk="1" hangingPunct="1">
              <a:lnSpc>
                <a:spcPct val="90000"/>
              </a:lnSpc>
            </a:pPr>
            <a:r>
              <a:rPr lang="en-US" sz="2200" dirty="0">
                <a:latin typeface="Arial" charset="0"/>
                <a:ea typeface="ＭＳ Ｐゴシック" charset="0"/>
                <a:cs typeface="ＭＳ Ｐゴシック" charset="0"/>
              </a:rPr>
              <a:t>Why does it occur</a:t>
            </a:r>
          </a:p>
          <a:p>
            <a:pPr lvl="1" eaLnBrk="1" hangingPunct="1">
              <a:lnSpc>
                <a:spcPct val="90000"/>
              </a:lnSpc>
            </a:pPr>
            <a:r>
              <a:rPr lang="en-US" sz="2000" b="0" dirty="0">
                <a:latin typeface="Arial" charset="0"/>
                <a:ea typeface="ＭＳ Ｐゴシック" charset="0"/>
                <a:cs typeface="Arial" charset="0"/>
              </a:rPr>
              <a:t>Workflows </a:t>
            </a:r>
            <a:r>
              <a:rPr lang="en-US" sz="2000" b="0" dirty="0" smtClean="0">
                <a:latin typeface="Arial" charset="0"/>
                <a:ea typeface="ＭＳ Ｐゴシック" charset="0"/>
                <a:cs typeface="Arial" charset="0"/>
              </a:rPr>
              <a:t>could bring </a:t>
            </a:r>
            <a:r>
              <a:rPr lang="en-US" sz="2000" b="0" dirty="0">
                <a:latin typeface="Arial" charset="0"/>
                <a:ea typeface="ＭＳ Ｐゴシック" charset="0"/>
                <a:cs typeface="Arial" charset="0"/>
              </a:rPr>
              <a:t>in huge amounts of data</a:t>
            </a:r>
          </a:p>
          <a:p>
            <a:pPr lvl="1" eaLnBrk="1" hangingPunct="1">
              <a:lnSpc>
                <a:spcPct val="90000"/>
              </a:lnSpc>
            </a:pPr>
            <a:r>
              <a:rPr lang="en-US" sz="2000" b="0" dirty="0">
                <a:latin typeface="Arial" charset="0"/>
                <a:ea typeface="ＭＳ Ｐゴシック" charset="0"/>
                <a:cs typeface="Arial" charset="0"/>
              </a:rPr>
              <a:t>Data is generated during workflow execution</a:t>
            </a:r>
          </a:p>
          <a:p>
            <a:pPr lvl="1" eaLnBrk="1" hangingPunct="1">
              <a:lnSpc>
                <a:spcPct val="90000"/>
              </a:lnSpc>
            </a:pPr>
            <a:r>
              <a:rPr lang="en-US" sz="2000" b="0" dirty="0">
                <a:latin typeface="Arial" charset="0"/>
                <a:ea typeface="ＭＳ Ｐゴシック" charset="0"/>
                <a:cs typeface="Arial" charset="0"/>
              </a:rPr>
              <a:t>Users don</a:t>
            </a:r>
            <a:r>
              <a:rPr lang="ja-JP" altLang="en-US" sz="2000" b="0" dirty="0">
                <a:latin typeface="Arial" charset="0"/>
                <a:ea typeface="ＭＳ Ｐゴシック" charset="0"/>
                <a:cs typeface="Arial" charset="0"/>
              </a:rPr>
              <a:t>’</a:t>
            </a:r>
            <a:r>
              <a:rPr lang="en-US" altLang="ja-JP" sz="2000" b="0" dirty="0">
                <a:latin typeface="Arial" charset="0"/>
                <a:ea typeface="ＭＳ Ｐゴシック" charset="0"/>
                <a:cs typeface="Arial" charset="0"/>
              </a:rPr>
              <a:t>t worry about cleaning up after they are </a:t>
            </a:r>
            <a:r>
              <a:rPr lang="en-US" altLang="ja-JP" sz="2000" b="0" dirty="0" smtClean="0">
                <a:latin typeface="Arial" charset="0"/>
                <a:ea typeface="ＭＳ Ｐゴシック" charset="0"/>
                <a:cs typeface="Arial" charset="0"/>
              </a:rPr>
              <a:t>done</a:t>
            </a:r>
            <a:br>
              <a:rPr lang="en-US" altLang="ja-JP" sz="2000" b="0" dirty="0" smtClean="0">
                <a:latin typeface="Arial" charset="0"/>
                <a:ea typeface="ＭＳ Ｐゴシック" charset="0"/>
                <a:cs typeface="Arial" charset="0"/>
              </a:rPr>
            </a:br>
            <a:endParaRPr lang="en-US" altLang="ja-JP" sz="2000" b="0" dirty="0">
              <a:latin typeface="Arial" charset="0"/>
              <a:ea typeface="ＭＳ Ｐゴシック" charset="0"/>
              <a:cs typeface="Arial" charset="0"/>
            </a:endParaRPr>
          </a:p>
          <a:p>
            <a:pPr eaLnBrk="1" hangingPunct="1">
              <a:lnSpc>
                <a:spcPct val="90000"/>
              </a:lnSpc>
            </a:pPr>
            <a:r>
              <a:rPr lang="en-US" sz="2200" dirty="0">
                <a:latin typeface="Arial" charset="0"/>
                <a:ea typeface="ＭＳ Ｐゴシック" charset="0"/>
                <a:cs typeface="ＭＳ Ｐゴシック" charset="0"/>
              </a:rPr>
              <a:t>Solution</a:t>
            </a:r>
          </a:p>
          <a:p>
            <a:pPr lvl="1" eaLnBrk="1" hangingPunct="1">
              <a:lnSpc>
                <a:spcPct val="90000"/>
              </a:lnSpc>
            </a:pPr>
            <a:r>
              <a:rPr lang="en-US" sz="2000" dirty="0">
                <a:latin typeface="Arial" charset="0"/>
                <a:ea typeface="ＭＳ Ｐゴシック" charset="0"/>
                <a:cs typeface="Arial" charset="0"/>
              </a:rPr>
              <a:t>Do cleanup after workflows finish</a:t>
            </a:r>
          </a:p>
          <a:p>
            <a:pPr lvl="2" eaLnBrk="1" hangingPunct="1">
              <a:lnSpc>
                <a:spcPct val="90000"/>
              </a:lnSpc>
            </a:pPr>
            <a:r>
              <a:rPr lang="en-US" sz="1900" b="0" dirty="0">
                <a:latin typeface="Arial" charset="0"/>
                <a:ea typeface="ＭＳ Ｐゴシック" charset="0"/>
                <a:cs typeface="Arial" charset="0"/>
              </a:rPr>
              <a:t>Does not work as the scratch may get filled much before during </a:t>
            </a:r>
            <a:r>
              <a:rPr lang="en-US" sz="1900" b="0" dirty="0" smtClean="0">
                <a:latin typeface="Arial" charset="0"/>
                <a:ea typeface="ＭＳ Ｐゴシック" charset="0"/>
                <a:cs typeface="Arial" charset="0"/>
              </a:rPr>
              <a:t>execution</a:t>
            </a:r>
          </a:p>
          <a:p>
            <a:pPr marL="914400" lvl="2" indent="0" eaLnBrk="1" hangingPunct="1">
              <a:lnSpc>
                <a:spcPct val="90000"/>
              </a:lnSpc>
              <a:buNone/>
            </a:pPr>
            <a:endParaRPr lang="en-US" sz="1900" b="0" dirty="0">
              <a:latin typeface="Arial" charset="0"/>
              <a:ea typeface="ＭＳ Ｐゴシック" charset="0"/>
              <a:cs typeface="Arial" charset="0"/>
            </a:endParaRPr>
          </a:p>
          <a:p>
            <a:pPr lvl="1" eaLnBrk="1" hangingPunct="1">
              <a:lnSpc>
                <a:spcPct val="90000"/>
              </a:lnSpc>
            </a:pPr>
            <a:r>
              <a:rPr lang="en-US" sz="2000" dirty="0">
                <a:latin typeface="Arial" charset="0"/>
                <a:ea typeface="ＭＳ Ｐゴシック" charset="0"/>
                <a:cs typeface="Arial" charset="0"/>
              </a:rPr>
              <a:t>Interleave cleanup automatically during workflow execution.</a:t>
            </a:r>
          </a:p>
          <a:p>
            <a:pPr lvl="2" eaLnBrk="1" hangingPunct="1">
              <a:lnSpc>
                <a:spcPct val="90000"/>
              </a:lnSpc>
            </a:pPr>
            <a:r>
              <a:rPr lang="en-US" sz="1900" b="0" dirty="0">
                <a:latin typeface="Arial" charset="0"/>
                <a:ea typeface="ＭＳ Ｐゴシック" charset="0"/>
                <a:cs typeface="Arial" charset="0"/>
              </a:rPr>
              <a:t>Requires an analysis of the workflow to determine, when a file is no longer </a:t>
            </a:r>
            <a:r>
              <a:rPr lang="en-US" sz="1900" b="0" dirty="0" smtClean="0">
                <a:latin typeface="Arial" charset="0"/>
                <a:ea typeface="ＭＳ Ｐゴシック" charset="0"/>
                <a:cs typeface="Arial" charset="0"/>
              </a:rPr>
              <a:t>required</a:t>
            </a:r>
          </a:p>
          <a:p>
            <a:pPr lvl="2" eaLnBrk="1" hangingPunct="1">
              <a:lnSpc>
                <a:spcPct val="90000"/>
              </a:lnSpc>
            </a:pPr>
            <a:endParaRPr lang="en-US" sz="1900" b="0" dirty="0" smtClean="0">
              <a:latin typeface="Arial" charset="0"/>
              <a:ea typeface="ＭＳ Ｐゴシック" charset="0"/>
              <a:cs typeface="Arial" charset="0"/>
            </a:endParaRPr>
          </a:p>
          <a:p>
            <a:pPr lvl="1" eaLnBrk="1" hangingPunct="1">
              <a:lnSpc>
                <a:spcPct val="90000"/>
              </a:lnSpc>
            </a:pPr>
            <a:r>
              <a:rPr lang="en-US" sz="2100" dirty="0" smtClean="0">
                <a:latin typeface="Arial" charset="0"/>
                <a:ea typeface="ＭＳ Ｐゴシック" charset="0"/>
                <a:cs typeface="Arial" charset="0"/>
              </a:rPr>
              <a:t>Cluster the cleanup jobs by level for large workflows</a:t>
            </a:r>
            <a:endParaRPr lang="en-US" sz="2100" dirty="0">
              <a:latin typeface="Arial" charset="0"/>
              <a:ea typeface="ＭＳ Ｐゴシック" charset="0"/>
              <a:cs typeface="Arial" charset="0"/>
            </a:endParaRPr>
          </a:p>
        </p:txBody>
      </p:sp>
      <p:sp>
        <p:nvSpPr>
          <p:cNvPr id="4" name="Shape 2"/>
          <p:cNvSpPr txBox="1">
            <a:spLocks/>
          </p:cNvSpPr>
          <p:nvPr/>
        </p:nvSpPr>
        <p:spPr bwMode="auto">
          <a:xfrm>
            <a:off x="73024" y="5492005"/>
            <a:ext cx="9070975" cy="990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000" b="1" dirty="0" smtClean="0">
                <a:solidFill>
                  <a:srgbClr val="FFCC00"/>
                </a:solidFill>
                <a:latin typeface="Arial"/>
                <a:cs typeface="Arial"/>
              </a:rPr>
              <a:t>Real Life Example: Used by a UCLA genomics researcher to delete TB’s of data automatically for long running workflows!!</a:t>
            </a:r>
            <a:endParaRPr lang="en-US" sz="2000" b="1" dirty="0">
              <a:solidFill>
                <a:srgbClr val="FFCC00"/>
              </a:solidFill>
              <a:latin typeface="Arial"/>
              <a:cs typeface="Arial"/>
            </a:endParaRPr>
          </a:p>
        </p:txBody>
      </p:sp>
    </p:spTree>
    <p:extLst>
      <p:ext uri="{BB962C8B-B14F-4D97-AF65-F5344CB8AC3E}">
        <p14:creationId xmlns:p14="http://schemas.microsoft.com/office/powerpoint/2010/main" val="267028301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2"/>
          <p:cNvSpPr>
            <a:spLocks noGrp="1" noChangeArrowheads="1"/>
          </p:cNvSpPr>
          <p:nvPr>
            <p:ph type="title"/>
          </p:nvPr>
        </p:nvSpPr>
        <p:spPr/>
        <p:txBody>
          <a:bodyPr/>
          <a:lstStyle/>
          <a:p>
            <a:pPr eaLnBrk="1" hangingPunct="1"/>
            <a:r>
              <a:rPr lang="en-US" dirty="0" smtClean="0">
                <a:latin typeface="Arial" charset="0"/>
                <a:ea typeface="ＭＳ Ｐゴシック" charset="0"/>
                <a:cs typeface="ＭＳ Ｐゴシック" charset="0"/>
              </a:rPr>
              <a:t>File cleanup (</a:t>
            </a:r>
            <a:r>
              <a:rPr lang="en-US" dirty="0" err="1" smtClean="0">
                <a:latin typeface="Arial" charset="0"/>
                <a:ea typeface="ＭＳ Ｐゴシック" charset="0"/>
                <a:cs typeface="ＭＳ Ｐゴシック" charset="0"/>
              </a:rPr>
              <a:t>cont</a:t>
            </a:r>
            <a:r>
              <a:rPr lang="en-US" dirty="0">
                <a:latin typeface="Arial" charset="0"/>
                <a:ea typeface="ＭＳ Ｐゴシック" charset="0"/>
                <a:cs typeface="ＭＳ Ｐゴシック" charset="0"/>
              </a:rPr>
              <a:t>)</a:t>
            </a:r>
          </a:p>
        </p:txBody>
      </p:sp>
      <p:sp>
        <p:nvSpPr>
          <p:cNvPr id="47107" name="Text Box 4"/>
          <p:cNvSpPr txBox="1">
            <a:spLocks noChangeArrowheads="1"/>
          </p:cNvSpPr>
          <p:nvPr/>
        </p:nvSpPr>
        <p:spPr bwMode="auto">
          <a:xfrm>
            <a:off x="3016913" y="5666561"/>
            <a:ext cx="5939111"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spcBef>
                <a:spcPct val="50000"/>
              </a:spcBef>
            </a:pPr>
            <a:r>
              <a:rPr lang="en-US" sz="1800" b="1" dirty="0"/>
              <a:t>Montage 1 degree workflow run with </a:t>
            </a:r>
            <a:r>
              <a:rPr lang="en-US" sz="1800" b="1" dirty="0" smtClean="0"/>
              <a:t>cleanup</a:t>
            </a:r>
            <a:endParaRPr lang="en-US" sz="1800" b="1" dirty="0"/>
          </a:p>
        </p:txBody>
      </p:sp>
      <p:pic>
        <p:nvPicPr>
          <p:cNvPr id="47106" name="Picture 3" descr="Montage-1-degree-cleanu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8291" y="1659119"/>
            <a:ext cx="7290244" cy="39927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2" descr="Pegasus-Executable-Workflow.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836" y="991077"/>
            <a:ext cx="2021789" cy="5043425"/>
          </a:xfrm>
          <a:prstGeom prst="rect">
            <a:avLst/>
          </a:prstGeom>
        </p:spPr>
      </p:pic>
    </p:spTree>
    <p:extLst>
      <p:ext uri="{BB962C8B-B14F-4D97-AF65-F5344CB8AC3E}">
        <p14:creationId xmlns:p14="http://schemas.microsoft.com/office/powerpoint/2010/main" val="157550329"/>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Rectangle 2"/>
          <p:cNvSpPr>
            <a:spLocks noGrp="1" noChangeArrowheads="1"/>
          </p:cNvSpPr>
          <p:nvPr>
            <p:ph type="title"/>
          </p:nvPr>
        </p:nvSpPr>
        <p:spPr>
          <a:xfrm>
            <a:off x="50800" y="211138"/>
            <a:ext cx="8978900" cy="727075"/>
          </a:xfrm>
        </p:spPr>
        <p:txBody>
          <a:bodyPr>
            <a:noAutofit/>
          </a:bodyPr>
          <a:lstStyle/>
          <a:p>
            <a:pPr eaLnBrk="1" hangingPunct="1"/>
            <a:r>
              <a:rPr lang="en-US" sz="2400" dirty="0">
                <a:latin typeface="Arial" charset="0"/>
                <a:ea typeface="ＭＳ Ｐゴシック" charset="0"/>
                <a:cs typeface="ＭＳ Ｐゴシック" charset="0"/>
              </a:rPr>
              <a:t>Workflow Restructuring to improve </a:t>
            </a:r>
            <a:r>
              <a:rPr lang="en-US" sz="2400" dirty="0" smtClean="0">
                <a:latin typeface="Arial" charset="0"/>
                <a:ea typeface="ＭＳ Ｐゴシック" charset="0"/>
                <a:cs typeface="ＭＳ Ｐゴシック" charset="0"/>
              </a:rPr>
              <a:t>application performance</a:t>
            </a:r>
            <a:endParaRPr lang="en-US" sz="2400" dirty="0">
              <a:latin typeface="Arial" charset="0"/>
              <a:ea typeface="ＭＳ Ｐゴシック" charset="0"/>
              <a:cs typeface="ＭＳ Ｐゴシック" charset="0"/>
            </a:endParaRPr>
          </a:p>
        </p:txBody>
      </p:sp>
      <p:sp>
        <p:nvSpPr>
          <p:cNvPr id="49154" name="Rectangle 3"/>
          <p:cNvSpPr>
            <a:spLocks noGrp="1" noChangeArrowheads="1"/>
          </p:cNvSpPr>
          <p:nvPr>
            <p:ph idx="1"/>
          </p:nvPr>
        </p:nvSpPr>
        <p:spPr>
          <a:xfrm>
            <a:off x="457200" y="1171575"/>
            <a:ext cx="8229600" cy="2422525"/>
          </a:xfrm>
        </p:spPr>
        <p:txBody>
          <a:bodyPr>
            <a:normAutofit lnSpcReduction="10000"/>
          </a:bodyPr>
          <a:lstStyle/>
          <a:p>
            <a:pPr eaLnBrk="1" hangingPunct="1">
              <a:lnSpc>
                <a:spcPct val="90000"/>
              </a:lnSpc>
            </a:pPr>
            <a:r>
              <a:rPr lang="en-US" dirty="0">
                <a:latin typeface="Arial" charset="0"/>
                <a:ea typeface="ＭＳ Ｐゴシック" charset="0"/>
                <a:cs typeface="ＭＳ Ｐゴシック" charset="0"/>
              </a:rPr>
              <a:t>Cluster small running jobs together to achieve better </a:t>
            </a:r>
            <a:r>
              <a:rPr lang="en-US" dirty="0" smtClean="0">
                <a:latin typeface="Arial" charset="0"/>
                <a:ea typeface="ＭＳ Ｐゴシック" charset="0"/>
                <a:cs typeface="ＭＳ Ｐゴシック" charset="0"/>
              </a:rPr>
              <a:t>performance</a:t>
            </a:r>
            <a:endParaRPr lang="en-US" dirty="0">
              <a:latin typeface="Arial" charset="0"/>
              <a:ea typeface="ＭＳ Ｐゴシック" charset="0"/>
              <a:cs typeface="ＭＳ Ｐゴシック" charset="0"/>
            </a:endParaRPr>
          </a:p>
          <a:p>
            <a:pPr eaLnBrk="1" hangingPunct="1">
              <a:lnSpc>
                <a:spcPct val="90000"/>
              </a:lnSpc>
            </a:pPr>
            <a:r>
              <a:rPr lang="en-US" dirty="0">
                <a:latin typeface="Arial" charset="0"/>
                <a:ea typeface="ＭＳ Ｐゴシック" charset="0"/>
                <a:cs typeface="ＭＳ Ｐゴシック" charset="0"/>
              </a:rPr>
              <a:t>Why?</a:t>
            </a:r>
          </a:p>
          <a:p>
            <a:pPr lvl="1" eaLnBrk="1" hangingPunct="1">
              <a:lnSpc>
                <a:spcPct val="90000"/>
              </a:lnSpc>
            </a:pPr>
            <a:r>
              <a:rPr lang="en-US" b="0" dirty="0">
                <a:latin typeface="Arial" charset="0"/>
                <a:ea typeface="ＭＳ Ｐゴシック" charset="0"/>
                <a:cs typeface="Arial" charset="0"/>
              </a:rPr>
              <a:t>Each job has scheduling </a:t>
            </a:r>
            <a:r>
              <a:rPr lang="en-US" b="0" dirty="0" smtClean="0">
                <a:latin typeface="Arial" charset="0"/>
                <a:ea typeface="ＭＳ Ｐゴシック" charset="0"/>
                <a:cs typeface="Arial" charset="0"/>
              </a:rPr>
              <a:t>overhead – need </a:t>
            </a:r>
            <a:r>
              <a:rPr lang="en-US" b="0" dirty="0">
                <a:latin typeface="Arial" charset="0"/>
                <a:ea typeface="ＭＳ Ｐゴシック" charset="0"/>
                <a:cs typeface="Arial" charset="0"/>
              </a:rPr>
              <a:t>to make this overhead worthwhile</a:t>
            </a:r>
          </a:p>
          <a:p>
            <a:pPr lvl="1" eaLnBrk="1" hangingPunct="1">
              <a:lnSpc>
                <a:spcPct val="90000"/>
              </a:lnSpc>
            </a:pPr>
            <a:r>
              <a:rPr lang="en-US" b="0" dirty="0">
                <a:latin typeface="Arial" charset="0"/>
                <a:ea typeface="ＭＳ Ｐゴシック" charset="0"/>
                <a:cs typeface="Arial" charset="0"/>
              </a:rPr>
              <a:t>Ideally users should run a job on the grid that takes at least </a:t>
            </a:r>
            <a:r>
              <a:rPr lang="en-US" b="0" dirty="0" smtClean="0">
                <a:latin typeface="Arial" charset="0"/>
                <a:ea typeface="ＭＳ Ｐゴシック" charset="0"/>
                <a:cs typeface="Arial" charset="0"/>
              </a:rPr>
              <a:t>10/30/60/? </a:t>
            </a:r>
            <a:r>
              <a:rPr lang="en-US" b="0" dirty="0">
                <a:latin typeface="Arial" charset="0"/>
                <a:ea typeface="ＭＳ Ｐゴシック" charset="0"/>
                <a:cs typeface="Arial" charset="0"/>
              </a:rPr>
              <a:t>minutes to </a:t>
            </a:r>
            <a:r>
              <a:rPr lang="en-US" b="0" dirty="0" smtClean="0">
                <a:latin typeface="Arial" charset="0"/>
                <a:ea typeface="ＭＳ Ｐゴシック" charset="0"/>
                <a:cs typeface="Arial" charset="0"/>
              </a:rPr>
              <a:t>execute</a:t>
            </a:r>
          </a:p>
          <a:p>
            <a:pPr lvl="1" eaLnBrk="1" hangingPunct="1">
              <a:lnSpc>
                <a:spcPct val="90000"/>
              </a:lnSpc>
            </a:pPr>
            <a:r>
              <a:rPr lang="en-US" b="0" dirty="0" smtClean="0">
                <a:latin typeface="Arial" charset="0"/>
                <a:ea typeface="ＭＳ Ｐゴシック" charset="0"/>
                <a:cs typeface="Arial" charset="0"/>
              </a:rPr>
              <a:t>Clustered tasks can reuse common input data – less data transfers</a:t>
            </a:r>
            <a:endParaRPr lang="en-US" b="0" dirty="0">
              <a:latin typeface="Arial" charset="0"/>
              <a:ea typeface="ＭＳ Ｐゴシック" charset="0"/>
              <a:cs typeface="Arial" charset="0"/>
            </a:endParaRPr>
          </a:p>
          <a:p>
            <a:pPr eaLnBrk="1" hangingPunct="1">
              <a:lnSpc>
                <a:spcPct val="90000"/>
              </a:lnSpc>
            </a:pPr>
            <a:endParaRPr lang="en-US" dirty="0">
              <a:latin typeface="Arial" charset="0"/>
              <a:ea typeface="ＭＳ Ｐゴシック" charset="0"/>
              <a:cs typeface="ＭＳ Ｐゴシック" charset="0"/>
            </a:endParaRPr>
          </a:p>
        </p:txBody>
      </p:sp>
      <p:sp>
        <p:nvSpPr>
          <p:cNvPr id="9" name="TextBox 4106"/>
          <p:cNvSpPr txBox="1">
            <a:spLocks noChangeArrowheads="1"/>
          </p:cNvSpPr>
          <p:nvPr/>
        </p:nvSpPr>
        <p:spPr bwMode="auto">
          <a:xfrm>
            <a:off x="6197600" y="4438650"/>
            <a:ext cx="24892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r>
              <a:rPr lang="en-US" sz="1800" dirty="0">
                <a:solidFill>
                  <a:srgbClr val="FF0000"/>
                </a:solidFill>
              </a:rPr>
              <a:t>Level-based clustering</a:t>
            </a:r>
          </a:p>
        </p:txBody>
      </p:sp>
      <p:pic>
        <p:nvPicPr>
          <p:cNvPr id="2" name="Picture 1" descr="horizontal-clustering.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017" y="3509572"/>
            <a:ext cx="4873706" cy="2499505"/>
          </a:xfrm>
          <a:prstGeom prst="rect">
            <a:avLst/>
          </a:prstGeom>
        </p:spPr>
      </p:pic>
    </p:spTree>
    <p:extLst>
      <p:ext uri="{BB962C8B-B14F-4D97-AF65-F5344CB8AC3E}">
        <p14:creationId xmlns:p14="http://schemas.microsoft.com/office/powerpoint/2010/main" val="336788816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pPr algn="ctr"/>
            <a:r>
              <a:rPr lang="en-US" sz="3200" dirty="0"/>
              <a:t>Introduction to Scientific Workflows and Pegasus</a:t>
            </a:r>
          </a:p>
        </p:txBody>
      </p:sp>
      <p:sp>
        <p:nvSpPr>
          <p:cNvPr id="6" name="Subtitle 5"/>
          <p:cNvSpPr>
            <a:spLocks noGrp="1"/>
          </p:cNvSpPr>
          <p:nvPr>
            <p:ph type="subTitle" idx="1"/>
          </p:nvPr>
        </p:nvSpPr>
        <p:spPr/>
        <p:txBody>
          <a:bodyPr/>
          <a:lstStyle/>
          <a:p>
            <a:r>
              <a:rPr lang="en-US" sz="2800" dirty="0" smtClean="0"/>
              <a:t>Karan Vahi</a:t>
            </a:r>
          </a:p>
          <a:p>
            <a:endParaRPr lang="en-US" sz="2800" dirty="0" smtClean="0"/>
          </a:p>
          <a:p>
            <a:r>
              <a:rPr lang="en-US" sz="2400" dirty="0"/>
              <a:t>Science Automation </a:t>
            </a:r>
            <a:r>
              <a:rPr lang="en-US" sz="2400" dirty="0" smtClean="0"/>
              <a:t>Technologies Group</a:t>
            </a:r>
          </a:p>
          <a:p>
            <a:r>
              <a:rPr lang="en-US" sz="2400" dirty="0" smtClean="0"/>
              <a:t>USC Information Sciences Institute</a:t>
            </a:r>
            <a:endParaRPr lang="en-US" sz="2400" dirty="0"/>
          </a:p>
        </p:txBody>
      </p:sp>
      <p:pic>
        <p:nvPicPr>
          <p:cNvPr id="7" name="Picture 4" descr="pegasus_white_logo.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577850"/>
            <a:ext cx="1828800" cy="1430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0382030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2"/>
          <p:cNvSpPr>
            <a:spLocks noGrp="1" noChangeArrowheads="1"/>
          </p:cNvSpPr>
          <p:nvPr>
            <p:ph type="title"/>
          </p:nvPr>
        </p:nvSpPr>
        <p:spPr>
          <a:xfrm>
            <a:off x="457200" y="148379"/>
            <a:ext cx="8229600" cy="727075"/>
          </a:xfrm>
        </p:spPr>
        <p:txBody>
          <a:bodyPr/>
          <a:lstStyle/>
          <a:p>
            <a:pPr eaLnBrk="1" hangingPunct="1"/>
            <a:r>
              <a:rPr lang="en-US" sz="2400" dirty="0" smtClean="0">
                <a:latin typeface="Arial" charset="0"/>
                <a:ea typeface="ＭＳ Ｐゴシック" charset="0"/>
                <a:cs typeface="ＭＳ Ｐゴシック" charset="0"/>
              </a:rPr>
              <a:t>What </a:t>
            </a:r>
            <a:r>
              <a:rPr lang="en-US" sz="2400" dirty="0">
                <a:latin typeface="Arial" charset="0"/>
                <a:ea typeface="ＭＳ Ｐゴシック" charset="0"/>
                <a:cs typeface="ＭＳ Ｐゴシック" charset="0"/>
              </a:rPr>
              <a:t>Does Pegasus provide an Application - I</a:t>
            </a:r>
          </a:p>
        </p:txBody>
      </p:sp>
      <p:sp>
        <p:nvSpPr>
          <p:cNvPr id="57346" name="Rectangle 3"/>
          <p:cNvSpPr>
            <a:spLocks noGrp="1" noChangeArrowheads="1"/>
          </p:cNvSpPr>
          <p:nvPr>
            <p:ph idx="1"/>
          </p:nvPr>
        </p:nvSpPr>
        <p:spPr/>
        <p:txBody>
          <a:bodyPr>
            <a:normAutofit lnSpcReduction="10000"/>
          </a:bodyPr>
          <a:lstStyle/>
          <a:p>
            <a:pPr>
              <a:defRPr/>
            </a:pPr>
            <a:r>
              <a:rPr lang="en-US" sz="2400" b="1" dirty="0" smtClean="0">
                <a:latin typeface="Arial" charset="0"/>
                <a:ea typeface="ＭＳ Ｐゴシック" charset="0"/>
                <a:cs typeface="ＭＳ Ｐゴシック" charset="0"/>
              </a:rPr>
              <a:t>Portability </a:t>
            </a:r>
            <a:r>
              <a:rPr lang="en-US" sz="2400" b="1" dirty="0">
                <a:latin typeface="Arial" charset="0"/>
                <a:ea typeface="ＭＳ Ｐゴシック" charset="0"/>
                <a:cs typeface="ＭＳ Ｐゴシック" charset="0"/>
              </a:rPr>
              <a:t>/ Reuse</a:t>
            </a:r>
            <a:endParaRPr lang="en-US" sz="2400" dirty="0">
              <a:latin typeface="Arial" charset="0"/>
              <a:ea typeface="ＭＳ Ｐゴシック" charset="0"/>
              <a:cs typeface="ＭＳ Ｐゴシック" charset="0"/>
            </a:endParaRPr>
          </a:p>
          <a:p>
            <a:pPr lvl="1">
              <a:defRPr/>
            </a:pPr>
            <a:r>
              <a:rPr lang="en-US" sz="2000" b="0" dirty="0">
                <a:latin typeface="Arial" charset="0"/>
                <a:ea typeface="ＭＳ Ｐゴシック" charset="0"/>
              </a:rPr>
              <a:t>User created workflows can easily </a:t>
            </a:r>
            <a:r>
              <a:rPr lang="en-US" sz="2000" b="0" dirty="0" smtClean="0">
                <a:latin typeface="Arial" charset="0"/>
                <a:ea typeface="ＭＳ Ｐゴシック" charset="0"/>
              </a:rPr>
              <a:t>be mapped to and </a:t>
            </a:r>
            <a:r>
              <a:rPr lang="en-US" sz="2000" b="0" dirty="0">
                <a:latin typeface="Arial" charset="0"/>
                <a:ea typeface="ＭＳ Ｐゴシック" charset="0"/>
              </a:rPr>
              <a:t>run in different environments without alteration. </a:t>
            </a:r>
            <a:endParaRPr lang="en-US" sz="2000" b="0" dirty="0" smtClean="0">
              <a:latin typeface="Arial" charset="0"/>
              <a:ea typeface="ＭＳ Ｐゴシック" charset="0"/>
            </a:endParaRPr>
          </a:p>
          <a:p>
            <a:pPr marL="457200" lvl="1" indent="0">
              <a:buNone/>
              <a:defRPr/>
            </a:pPr>
            <a:endParaRPr lang="en-US" sz="2000" b="0" dirty="0">
              <a:latin typeface="Arial" charset="0"/>
              <a:ea typeface="ＭＳ Ｐゴシック" charset="0"/>
            </a:endParaRPr>
          </a:p>
          <a:p>
            <a:r>
              <a:rPr lang="en-US" sz="2400" dirty="0">
                <a:latin typeface="Arial" charset="0"/>
                <a:ea typeface="ＭＳ Ｐゴシック" charset="0"/>
                <a:cs typeface="ＭＳ Ｐゴシック" charset="0"/>
              </a:rPr>
              <a:t>Data Management</a:t>
            </a:r>
          </a:p>
          <a:p>
            <a:pPr lvl="1"/>
            <a:r>
              <a:rPr lang="en-US" sz="2000" b="0" dirty="0">
                <a:latin typeface="Arial" charset="0"/>
                <a:ea typeface="ＭＳ Ｐゴシック" charset="0"/>
              </a:rPr>
              <a:t>Pegasus handles replica selection, data transfers and output registrations in data catalogs. These tasks are added to a workflow as auxiliary jobs by the Pegasus planner</a:t>
            </a:r>
            <a:r>
              <a:rPr lang="en-US" sz="2000" b="0" dirty="0" smtClean="0">
                <a:latin typeface="Arial" charset="0"/>
                <a:ea typeface="ＭＳ Ｐゴシック" charset="0"/>
              </a:rPr>
              <a:t>.</a:t>
            </a:r>
          </a:p>
          <a:p>
            <a:pPr marL="457200" lvl="1" indent="0">
              <a:buNone/>
            </a:pPr>
            <a:endParaRPr lang="en-US" sz="2000" b="0" dirty="0" smtClean="0">
              <a:latin typeface="Arial" charset="0"/>
              <a:ea typeface="ＭＳ Ｐゴシック" charset="0"/>
            </a:endParaRPr>
          </a:p>
          <a:p>
            <a:pPr>
              <a:defRPr/>
            </a:pPr>
            <a:r>
              <a:rPr lang="en-US" sz="2400" dirty="0">
                <a:latin typeface="Arial" charset="0"/>
                <a:ea typeface="ＭＳ Ｐゴシック" charset="0"/>
                <a:cs typeface="ＭＳ Ｐゴシック" charset="0"/>
              </a:rPr>
              <a:t>Performance</a:t>
            </a:r>
          </a:p>
          <a:p>
            <a:pPr lvl="1">
              <a:defRPr/>
            </a:pPr>
            <a:r>
              <a:rPr lang="en-US" sz="2000" b="0" dirty="0">
                <a:latin typeface="Arial" charset="0"/>
                <a:ea typeface="ＭＳ Ｐゴシック" charset="0"/>
              </a:rPr>
              <a:t>The Pegasus mapper can reorder, group, and prioritize tasks in order to increase the overall workflow performance.</a:t>
            </a:r>
          </a:p>
          <a:p>
            <a:pPr lvl="1"/>
            <a:endParaRPr lang="en-US" sz="2000" b="0" dirty="0" smtClean="0">
              <a:latin typeface="Arial" charset="0"/>
              <a:ea typeface="ＭＳ Ｐゴシック" charset="0"/>
            </a:endParaRPr>
          </a:p>
        </p:txBody>
      </p:sp>
      <p:sp>
        <p:nvSpPr>
          <p:cNvPr id="57347" name="Rectangle 4"/>
          <p:cNvSpPr>
            <a:spLocks noChangeArrowheads="1"/>
          </p:cNvSpPr>
          <p:nvPr/>
        </p:nvSpPr>
        <p:spPr bwMode="auto">
          <a:xfrm>
            <a:off x="-457200" y="4243388"/>
            <a:ext cx="184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type="none" w="lg" len="lg"/>
              </a14:hiddenLine>
            </a:ext>
          </a:extLst>
        </p:spPr>
        <p:txBody>
          <a:bodyPr wrap="none">
            <a:spAutoFit/>
          </a:bodyPr>
          <a:lstStyle/>
          <a:p>
            <a:endParaRPr lang="en-US"/>
          </a:p>
        </p:txBody>
      </p:sp>
    </p:spTree>
    <p:extLst>
      <p:ext uri="{BB962C8B-B14F-4D97-AF65-F5344CB8AC3E}">
        <p14:creationId xmlns:p14="http://schemas.microsoft.com/office/powerpoint/2010/main" val="382944633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2"/>
          <p:cNvSpPr>
            <a:spLocks noGrp="1" noChangeArrowheads="1"/>
          </p:cNvSpPr>
          <p:nvPr>
            <p:ph type="title"/>
          </p:nvPr>
        </p:nvSpPr>
        <p:spPr>
          <a:xfrm>
            <a:off x="457200" y="140952"/>
            <a:ext cx="8229600" cy="727075"/>
          </a:xfrm>
        </p:spPr>
        <p:txBody>
          <a:bodyPr/>
          <a:lstStyle/>
          <a:p>
            <a:pPr eaLnBrk="1" hangingPunct="1"/>
            <a:r>
              <a:rPr lang="en-US" sz="2400" dirty="0" smtClean="0">
                <a:latin typeface="Arial" charset="0"/>
                <a:ea typeface="ＭＳ Ｐゴシック" charset="0"/>
                <a:cs typeface="ＭＳ Ｐゴシック" charset="0"/>
              </a:rPr>
              <a:t>What </a:t>
            </a:r>
            <a:r>
              <a:rPr lang="en-US" sz="2400" dirty="0">
                <a:latin typeface="Arial" charset="0"/>
                <a:ea typeface="ＭＳ Ｐゴシック" charset="0"/>
                <a:cs typeface="ＭＳ Ｐゴシック" charset="0"/>
              </a:rPr>
              <a:t>Does Pegasus provide an Application </a:t>
            </a:r>
            <a:r>
              <a:rPr lang="en-US" sz="2400" dirty="0" smtClean="0">
                <a:latin typeface="Arial" charset="0"/>
                <a:ea typeface="ＭＳ Ｐゴシック" charset="0"/>
                <a:cs typeface="ＭＳ Ｐゴシック" charset="0"/>
              </a:rPr>
              <a:t>- II</a:t>
            </a:r>
            <a:endParaRPr lang="en-US" sz="2400" dirty="0">
              <a:latin typeface="Arial" charset="0"/>
              <a:ea typeface="ＭＳ Ｐゴシック" charset="0"/>
              <a:cs typeface="ＭＳ Ｐゴシック" charset="0"/>
            </a:endParaRPr>
          </a:p>
        </p:txBody>
      </p:sp>
      <p:sp>
        <p:nvSpPr>
          <p:cNvPr id="59394" name="Rectangle 3"/>
          <p:cNvSpPr>
            <a:spLocks noGrp="1" noChangeArrowheads="1"/>
          </p:cNvSpPr>
          <p:nvPr>
            <p:ph idx="1"/>
          </p:nvPr>
        </p:nvSpPr>
        <p:spPr>
          <a:xfrm>
            <a:off x="457200" y="1171575"/>
            <a:ext cx="8229600" cy="4643846"/>
          </a:xfrm>
        </p:spPr>
        <p:txBody>
          <a:bodyPr>
            <a:normAutofit lnSpcReduction="10000"/>
          </a:bodyPr>
          <a:lstStyle/>
          <a:p>
            <a:r>
              <a:rPr lang="en-US" sz="2400" b="1" dirty="0">
                <a:latin typeface="Arial" charset="0"/>
                <a:ea typeface="ＭＳ Ｐゴシック" charset="0"/>
                <a:cs typeface="ＭＳ Ｐゴシック" charset="0"/>
              </a:rPr>
              <a:t>Provenance</a:t>
            </a:r>
          </a:p>
          <a:p>
            <a:pPr lvl="1"/>
            <a:r>
              <a:rPr lang="en-US" sz="2000" b="0" dirty="0" smtClean="0">
                <a:latin typeface="Arial" charset="0"/>
                <a:ea typeface="ＭＳ Ｐゴシック" charset="0"/>
              </a:rPr>
              <a:t>Provenance </a:t>
            </a:r>
            <a:r>
              <a:rPr lang="en-US" sz="2000" b="0" dirty="0">
                <a:latin typeface="Arial" charset="0"/>
                <a:ea typeface="ＭＳ Ｐゴシック" charset="0"/>
              </a:rPr>
              <a:t>data is collected in a database, and the data can be summaries with tools such as pegasus-statistics, pegasus-plots, or directly with SQL queries</a:t>
            </a:r>
            <a:r>
              <a:rPr lang="en-US" sz="2000" b="0" dirty="0" smtClean="0">
                <a:latin typeface="Arial" charset="0"/>
                <a:ea typeface="ＭＳ Ｐゴシック" charset="0"/>
              </a:rPr>
              <a:t>.</a:t>
            </a:r>
            <a:br>
              <a:rPr lang="en-US" sz="2000" b="0" dirty="0" smtClean="0">
                <a:latin typeface="Arial" charset="0"/>
                <a:ea typeface="ＭＳ Ｐゴシック" charset="0"/>
              </a:rPr>
            </a:br>
            <a:endParaRPr lang="en-US" sz="2000" b="0" dirty="0">
              <a:latin typeface="Arial" charset="0"/>
              <a:ea typeface="ＭＳ Ｐゴシック" charset="0"/>
            </a:endParaRPr>
          </a:p>
          <a:p>
            <a:r>
              <a:rPr lang="en-US" sz="2400" b="1" dirty="0" smtClean="0">
                <a:latin typeface="Arial" charset="0"/>
                <a:ea typeface="ＭＳ Ｐゴシック" charset="0"/>
                <a:cs typeface="ＭＳ Ｐゴシック" charset="0"/>
              </a:rPr>
              <a:t>Reliability </a:t>
            </a:r>
            <a:r>
              <a:rPr lang="en-US" sz="2400" b="1" dirty="0">
                <a:latin typeface="Arial" charset="0"/>
                <a:ea typeface="ＭＳ Ｐゴシック" charset="0"/>
                <a:cs typeface="ＭＳ Ｐゴシック" charset="0"/>
              </a:rPr>
              <a:t>and Debugging Tools</a:t>
            </a:r>
          </a:p>
          <a:p>
            <a:pPr lvl="1"/>
            <a:r>
              <a:rPr lang="en-US" sz="2000" b="0" dirty="0">
                <a:latin typeface="Arial" charset="0"/>
                <a:ea typeface="ＭＳ Ｐゴシック" charset="0"/>
              </a:rPr>
              <a:t>Jobs and data transfers are automatically retried in case of failures. Debugging tools such as pegasus-analyzer helps the user to debug the workflow in case of non-recoverable failures</a:t>
            </a:r>
            <a:r>
              <a:rPr lang="en-US" sz="2000" b="0" dirty="0" smtClean="0">
                <a:latin typeface="Arial" charset="0"/>
                <a:ea typeface="ＭＳ Ｐゴシック" charset="0"/>
              </a:rPr>
              <a:t>.</a:t>
            </a:r>
            <a:br>
              <a:rPr lang="en-US" sz="2000" b="0" dirty="0" smtClean="0">
                <a:latin typeface="Arial" charset="0"/>
                <a:ea typeface="ＭＳ Ｐゴシック" charset="0"/>
              </a:rPr>
            </a:br>
            <a:endParaRPr lang="en-US" sz="2000" b="0" dirty="0">
              <a:latin typeface="Arial" charset="0"/>
              <a:ea typeface="ＭＳ Ｐゴシック" charset="0"/>
            </a:endParaRPr>
          </a:p>
          <a:p>
            <a:pPr>
              <a:defRPr/>
            </a:pPr>
            <a:r>
              <a:rPr lang="en-US" sz="2400" dirty="0" smtClean="0">
                <a:latin typeface="Arial" charset="0"/>
                <a:ea typeface="ＭＳ Ｐゴシック" charset="0"/>
                <a:cs typeface="ＭＳ Ｐゴシック" charset="0"/>
              </a:rPr>
              <a:t>Scalability</a:t>
            </a:r>
            <a:endParaRPr lang="en-US" sz="2400" dirty="0">
              <a:latin typeface="Arial" charset="0"/>
              <a:ea typeface="ＭＳ Ｐゴシック" charset="0"/>
              <a:cs typeface="ＭＳ Ｐゴシック" charset="0"/>
            </a:endParaRPr>
          </a:p>
          <a:p>
            <a:pPr lvl="1">
              <a:defRPr/>
            </a:pPr>
            <a:r>
              <a:rPr lang="en-US" sz="2000" b="0" dirty="0" smtClean="0">
                <a:latin typeface="Arial" charset="0"/>
                <a:ea typeface="ＭＳ Ｐゴシック" charset="0"/>
                <a:cs typeface="ＭＳ Ｐゴシック" charset="0"/>
              </a:rPr>
              <a:t>Hierarchal workflows</a:t>
            </a:r>
          </a:p>
          <a:p>
            <a:pPr lvl="1">
              <a:defRPr/>
            </a:pPr>
            <a:r>
              <a:rPr lang="en-US" sz="2000" b="0" dirty="0" smtClean="0">
                <a:latin typeface="Arial" charset="0"/>
                <a:ea typeface="ＭＳ Ｐゴシック" charset="0"/>
                <a:cs typeface="ＭＳ Ｐゴシック" charset="0"/>
              </a:rPr>
              <a:t>Scale to hundreds of thousands of nodes in a workflow.</a:t>
            </a:r>
            <a:endParaRPr lang="en-US" sz="2000" b="0" dirty="0">
              <a:latin typeface="Arial" charset="0"/>
              <a:ea typeface="ＭＳ Ｐゴシック" charset="0"/>
              <a:cs typeface="ＭＳ Ｐゴシック" charset="0"/>
            </a:endParaRPr>
          </a:p>
          <a:p>
            <a:pPr lvl="1"/>
            <a:endParaRPr lang="en-US" sz="2000" b="0" dirty="0">
              <a:latin typeface="Arial" charset="0"/>
              <a:ea typeface="ＭＳ Ｐゴシック" charset="0"/>
            </a:endParaRPr>
          </a:p>
          <a:p>
            <a:pPr lvl="1"/>
            <a:endParaRPr lang="en-US" sz="2000" b="0" dirty="0" smtClean="0">
              <a:latin typeface="Arial" charset="0"/>
              <a:ea typeface="ＭＳ Ｐゴシック" charset="0"/>
            </a:endParaRPr>
          </a:p>
        </p:txBody>
      </p:sp>
      <p:sp>
        <p:nvSpPr>
          <p:cNvPr id="59396" name="Slide Number Placeholder 1"/>
          <p:cNvSpPr>
            <a:spLocks noGrp="1"/>
          </p:cNvSpPr>
          <p:nvPr>
            <p:ph type="sldNum" sz="quarter" idx="4294967295"/>
          </p:nvPr>
        </p:nvSpPr>
        <p:spPr>
          <a:xfrm>
            <a:off x="7010400" y="6245225"/>
            <a:ext cx="2133600" cy="47625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endParaRPr lang="en-US" sz="1400" dirty="0"/>
          </a:p>
        </p:txBody>
      </p:sp>
      <p:sp>
        <p:nvSpPr>
          <p:cNvPr id="59395" name="Rectangle 4"/>
          <p:cNvSpPr>
            <a:spLocks noChangeArrowheads="1"/>
          </p:cNvSpPr>
          <p:nvPr/>
        </p:nvSpPr>
        <p:spPr bwMode="auto">
          <a:xfrm>
            <a:off x="-457200" y="4243388"/>
            <a:ext cx="184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solidFill>
                  <a:srgbClr val="000000"/>
                </a:solidFill>
                <a:miter lim="800000"/>
                <a:headEnd/>
                <a:tailEnd type="none" w="lg" len="lg"/>
              </a14:hiddenLine>
            </a:ext>
          </a:extLst>
        </p:spPr>
        <p:txBody>
          <a:bodyPr wrap="none">
            <a:spAutoFit/>
          </a:bodyPr>
          <a:lstStyle/>
          <a:p>
            <a:endParaRPr lang="en-US"/>
          </a:p>
        </p:txBody>
      </p:sp>
    </p:spTree>
    <p:extLst>
      <p:ext uri="{BB962C8B-B14F-4D97-AF65-F5344CB8AC3E}">
        <p14:creationId xmlns:p14="http://schemas.microsoft.com/office/powerpoint/2010/main" val="110725583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5257800" cy="914400"/>
          </a:xfrm>
        </p:spPr>
        <p:txBody>
          <a:bodyPr/>
          <a:lstStyle/>
          <a:p>
            <a:pPr>
              <a:defRPr/>
            </a:pPr>
            <a:r>
              <a:rPr lang="en-US" sz="3600" dirty="0" smtClean="0">
                <a:solidFill>
                  <a:srgbClr val="518AC4"/>
                </a:solidFill>
                <a:latin typeface="Calisto MT"/>
                <a:cs typeface="Calisto MT"/>
              </a:rPr>
              <a:t>If you get stuck…</a:t>
            </a:r>
            <a:endParaRPr lang="en-US" sz="3600" dirty="0">
              <a:solidFill>
                <a:srgbClr val="518AC4"/>
              </a:solidFill>
              <a:latin typeface="Calisto MT"/>
              <a:cs typeface="Calisto MT"/>
            </a:endParaRPr>
          </a:p>
        </p:txBody>
      </p:sp>
      <p:sp>
        <p:nvSpPr>
          <p:cNvPr id="62466" name="Content Placeholder 2"/>
          <p:cNvSpPr>
            <a:spLocks noGrp="1"/>
          </p:cNvSpPr>
          <p:nvPr>
            <p:ph idx="1"/>
          </p:nvPr>
        </p:nvSpPr>
        <p:spPr>
          <a:xfrm>
            <a:off x="457200" y="1143000"/>
            <a:ext cx="8229600" cy="4983163"/>
          </a:xfrm>
        </p:spPr>
        <p:txBody>
          <a:bodyPr>
            <a:normAutofit/>
          </a:bodyPr>
          <a:lstStyle/>
          <a:p>
            <a:pPr marL="0" indent="0">
              <a:buNone/>
            </a:pPr>
            <a:r>
              <a:rPr lang="en-US" dirty="0" smtClean="0">
                <a:solidFill>
                  <a:srgbClr val="800000"/>
                </a:solidFill>
                <a:latin typeface="Calisto MT" charset="0"/>
                <a:cs typeface="Calisto MT" charset="0"/>
              </a:rPr>
              <a:t>And you</a:t>
            </a:r>
            <a:r>
              <a:rPr lang="en-US" sz="2200" dirty="0" smtClean="0">
                <a:solidFill>
                  <a:srgbClr val="800000"/>
                </a:solidFill>
                <a:latin typeface="Calisto MT" charset="0"/>
                <a:cs typeface="Calisto MT" charset="0"/>
              </a:rPr>
              <a:t> </a:t>
            </a:r>
            <a:r>
              <a:rPr lang="en-US" sz="2200" dirty="0">
                <a:solidFill>
                  <a:srgbClr val="800000"/>
                </a:solidFill>
                <a:latin typeface="Calisto MT" charset="0"/>
                <a:cs typeface="Calisto MT" charset="0"/>
              </a:rPr>
              <a:t>can draw….</a:t>
            </a: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a:p>
            <a:pPr lvl="3"/>
            <a:endParaRPr lang="en-US" sz="2200" dirty="0">
              <a:solidFill>
                <a:srgbClr val="800000"/>
              </a:solidFill>
              <a:latin typeface="Calisto MT" charset="0"/>
              <a:cs typeface="Calisto MT" charset="0"/>
            </a:endParaRPr>
          </a:p>
          <a:p>
            <a:pPr lvl="3"/>
            <a:endParaRPr lang="en-US" sz="2200" dirty="0">
              <a:solidFill>
                <a:srgbClr val="800000"/>
              </a:solidFill>
              <a:latin typeface="Calisto MT" charset="0"/>
              <a:cs typeface="Calisto MT" charset="0"/>
            </a:endParaRPr>
          </a:p>
          <a:p>
            <a:pPr lvl="3"/>
            <a:r>
              <a:rPr lang="en-US" sz="2200" dirty="0">
                <a:solidFill>
                  <a:srgbClr val="800000"/>
                </a:solidFill>
                <a:latin typeface="Calisto MT" charset="0"/>
                <a:cs typeface="Calisto MT" charset="0"/>
              </a:rPr>
              <a:t>	</a:t>
            </a:r>
            <a:r>
              <a:rPr lang="en-US" sz="2200" dirty="0" smtClean="0">
                <a:solidFill>
                  <a:srgbClr val="800000"/>
                </a:solidFill>
                <a:latin typeface="Calisto MT" charset="0"/>
                <a:cs typeface="Calisto MT" charset="0"/>
              </a:rPr>
              <a:t>				</a:t>
            </a:r>
            <a:r>
              <a:rPr lang="en-US" sz="2400" dirty="0" smtClean="0">
                <a:solidFill>
                  <a:srgbClr val="800000"/>
                </a:solidFill>
                <a:latin typeface="Calisto MT" charset="0"/>
                <a:cs typeface="Calisto MT" charset="0"/>
              </a:rPr>
              <a:t>We </a:t>
            </a:r>
            <a:r>
              <a:rPr lang="en-US" sz="2400" dirty="0">
                <a:solidFill>
                  <a:srgbClr val="800000"/>
                </a:solidFill>
                <a:latin typeface="Calisto MT" charset="0"/>
                <a:cs typeface="Calisto MT" charset="0"/>
              </a:rPr>
              <a:t>can help you!</a:t>
            </a:r>
          </a:p>
          <a:p>
            <a:pPr lvl="3"/>
            <a:endParaRPr lang="en-US" sz="1400" dirty="0" smtClean="0">
              <a:solidFill>
                <a:srgbClr val="800000"/>
              </a:solidFill>
              <a:latin typeface="Calisto MT" charset="0"/>
              <a:cs typeface="Calisto MT" charset="0"/>
            </a:endParaRPr>
          </a:p>
          <a:p>
            <a:endParaRPr lang="en-US" sz="2200" dirty="0">
              <a:solidFill>
                <a:srgbClr val="800000"/>
              </a:solidFill>
              <a:latin typeface="Calisto MT" charset="0"/>
              <a:cs typeface="Calisto MT" charset="0"/>
            </a:endParaRPr>
          </a:p>
        </p:txBody>
      </p:sp>
      <p:sp>
        <p:nvSpPr>
          <p:cNvPr id="4" name="Slide Number Placeholder 3"/>
          <p:cNvSpPr>
            <a:spLocks noGrp="1"/>
          </p:cNvSpPr>
          <p:nvPr>
            <p:ph type="sldNum" sz="quarter" idx="4294967295"/>
          </p:nvPr>
        </p:nvSpPr>
        <p:spPr>
          <a:xfrm>
            <a:off x="8543925" y="6356350"/>
            <a:ext cx="561975" cy="365125"/>
          </a:xfrm>
          <a:prstGeom prst="rect">
            <a:avLst/>
          </a:prstGeom>
        </p:spPr>
        <p:txBody>
          <a:bodyPr/>
          <a:lstStyle/>
          <a:p>
            <a:pPr>
              <a:defRPr/>
            </a:pPr>
            <a:fld id="{00E64684-F5AD-3740-AFEE-6E363FF2BEBB}" type="slidenum">
              <a:rPr lang="en-US" smtClean="0"/>
              <a:pPr>
                <a:defRPr/>
              </a:pPr>
              <a:t>22</a:t>
            </a:fld>
            <a:endParaRPr lang="en-US"/>
          </a:p>
        </p:txBody>
      </p:sp>
      <p:pic>
        <p:nvPicPr>
          <p:cNvPr id="6246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968500"/>
            <a:ext cx="3117850" cy="4157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469" name="Picture 5" descr="Document.pdf"/>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5492750" y="-28575"/>
            <a:ext cx="3802063" cy="491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470"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42297" y="1791683"/>
            <a:ext cx="4673600" cy="350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p:nvSpPr>
        <p:spPr>
          <a:xfrm>
            <a:off x="5278190" y="5616118"/>
            <a:ext cx="3827710" cy="923330"/>
          </a:xfrm>
          <a:prstGeom prst="rect">
            <a:avLst/>
          </a:prstGeom>
        </p:spPr>
        <p:txBody>
          <a:bodyPr wrap="square">
            <a:spAutoFit/>
          </a:bodyPr>
          <a:lstStyle/>
          <a:p>
            <a:pPr>
              <a:defRPr/>
            </a:pPr>
            <a:r>
              <a:rPr lang="en-US" dirty="0">
                <a:latin typeface="Arial"/>
                <a:ea typeface="ＭＳ Ｐゴシック" charset="0"/>
                <a:cs typeface="Arial"/>
              </a:rPr>
              <a:t>Support: </a:t>
            </a:r>
            <a:r>
              <a:rPr lang="en-US" dirty="0">
                <a:latin typeface="Arial"/>
                <a:ea typeface="ＭＳ Ｐゴシック" charset="0"/>
                <a:cs typeface="Arial"/>
                <a:hlinkClick r:id="rId5"/>
              </a:rPr>
              <a:t>pegasus-support@isi.edu</a:t>
            </a:r>
            <a:r>
              <a:rPr lang="en-US" dirty="0">
                <a:latin typeface="Arial"/>
                <a:ea typeface="ＭＳ Ｐゴシック" charset="0"/>
                <a:cs typeface="Arial"/>
              </a:rPr>
              <a:t> </a:t>
            </a:r>
          </a:p>
          <a:p>
            <a:pPr eaLnBrk="1" hangingPunct="1">
              <a:defRPr/>
            </a:pPr>
            <a:r>
              <a:rPr lang="en-US" dirty="0" smtClean="0">
                <a:latin typeface="Arial"/>
                <a:ea typeface="ＭＳ Ｐゴシック" charset="0"/>
                <a:cs typeface="Arial"/>
                <a:hlinkClick r:id="rId6"/>
              </a:rPr>
              <a:t>               pegasus-users@isi.edu</a:t>
            </a:r>
            <a:r>
              <a:rPr lang="en-US" dirty="0" smtClean="0">
                <a:latin typeface="Arial"/>
                <a:ea typeface="ＭＳ Ｐゴシック" charset="0"/>
                <a:cs typeface="Arial"/>
              </a:rPr>
              <a:t>  </a:t>
            </a:r>
            <a:r>
              <a:rPr lang="en-US" dirty="0">
                <a:latin typeface="Arial"/>
                <a:ea typeface="ＭＳ Ｐゴシック" charset="0"/>
                <a:cs typeface="Arial"/>
              </a:rPr>
              <a:t>			</a:t>
            </a:r>
          </a:p>
        </p:txBody>
      </p:sp>
    </p:spTree>
    <p:extLst>
      <p:ext uri="{BB962C8B-B14F-4D97-AF65-F5344CB8AC3E}">
        <p14:creationId xmlns:p14="http://schemas.microsoft.com/office/powerpoint/2010/main" val="81807729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a:solidFill>
                  <a:schemeClr val="tx2"/>
                </a:solidFill>
                <a:latin typeface="Arial"/>
                <a:cs typeface="Arial"/>
              </a:rPr>
              <a:t>Relevant </a:t>
            </a:r>
            <a:r>
              <a:rPr lang="en-US" sz="2400" dirty="0" smtClean="0">
                <a:solidFill>
                  <a:schemeClr val="tx2"/>
                </a:solidFill>
                <a:latin typeface="Arial"/>
                <a:cs typeface="Arial"/>
              </a:rPr>
              <a:t>Links</a:t>
            </a:r>
            <a:endParaRPr lang="en-US" dirty="0">
              <a:latin typeface="Arial"/>
              <a:cs typeface="Arial"/>
            </a:endParaRPr>
          </a:p>
        </p:txBody>
      </p:sp>
      <p:sp>
        <p:nvSpPr>
          <p:cNvPr id="95235" name="Shape 2"/>
          <p:cNvSpPr>
            <a:spLocks noGrp="1"/>
          </p:cNvSpPr>
          <p:nvPr>
            <p:ph idx="1"/>
          </p:nvPr>
        </p:nvSpPr>
        <p:spPr>
          <a:xfrm>
            <a:off x="457200" y="1171574"/>
            <a:ext cx="8229600" cy="4994985"/>
          </a:xfrm>
          <a:prstGeom prst="rect">
            <a:avLst/>
          </a:prstGeom>
        </p:spPr>
        <p:txBody>
          <a:bodyPr/>
          <a:lstStyle/>
          <a:p>
            <a:pPr eaLnBrk="1" hangingPunct="1">
              <a:defRPr/>
            </a:pPr>
            <a:r>
              <a:rPr lang="en-US" sz="2600" dirty="0" smtClean="0">
                <a:latin typeface="Arial"/>
                <a:ea typeface="ＭＳ Ｐゴシック" charset="0"/>
                <a:cs typeface="Arial"/>
              </a:rPr>
              <a:t>Pegasus: </a:t>
            </a:r>
            <a:r>
              <a:rPr lang="en-US" sz="2600" dirty="0">
                <a:latin typeface="Arial"/>
                <a:ea typeface="ＭＳ Ｐゴシック" charset="0"/>
                <a:cs typeface="Arial"/>
                <a:hlinkClick r:id="rId3"/>
              </a:rPr>
              <a:t>http://</a:t>
            </a:r>
            <a:r>
              <a:rPr lang="en-US" sz="2600" dirty="0" smtClean="0">
                <a:latin typeface="Arial"/>
                <a:ea typeface="ＭＳ Ｐゴシック" charset="0"/>
                <a:cs typeface="Arial"/>
                <a:hlinkClick r:id="rId3"/>
              </a:rPr>
              <a:t>pegasus.isi.edu</a:t>
            </a:r>
            <a:endParaRPr lang="en-US" sz="2600" dirty="0">
              <a:latin typeface="Arial"/>
              <a:ea typeface="ＭＳ Ｐゴシック" charset="0"/>
              <a:cs typeface="Arial"/>
            </a:endParaRPr>
          </a:p>
          <a:p>
            <a:pPr eaLnBrk="1" hangingPunct="1">
              <a:defRPr/>
            </a:pPr>
            <a:endParaRPr lang="en-US" sz="2600" dirty="0" smtClean="0">
              <a:latin typeface="Arial"/>
              <a:ea typeface="ＭＳ Ｐゴシック" charset="0"/>
              <a:cs typeface="Arial"/>
            </a:endParaRPr>
          </a:p>
          <a:p>
            <a:pPr eaLnBrk="1" hangingPunct="1">
              <a:defRPr/>
            </a:pPr>
            <a:r>
              <a:rPr lang="en-US" sz="2600" dirty="0" smtClean="0">
                <a:latin typeface="Arial"/>
                <a:ea typeface="ＭＳ Ｐゴシック" charset="0"/>
                <a:cs typeface="Arial"/>
              </a:rPr>
              <a:t>Tutorial and documentation: </a:t>
            </a:r>
            <a:r>
              <a:rPr lang="en-US" sz="2600" dirty="0" smtClean="0">
                <a:latin typeface="Arial"/>
                <a:ea typeface="ＭＳ Ｐゴシック" charset="0"/>
                <a:cs typeface="Arial"/>
                <a:hlinkClick r:id="rId4"/>
              </a:rPr>
              <a:t>http://</a:t>
            </a:r>
            <a:r>
              <a:rPr lang="en-US" sz="2600" dirty="0" smtClean="0">
                <a:solidFill>
                  <a:srgbClr val="FF0000"/>
                </a:solidFill>
                <a:latin typeface="Arial"/>
                <a:ea typeface="ＭＳ Ｐゴシック" charset="0"/>
                <a:cs typeface="Arial"/>
                <a:hlinkClick r:id="rId4"/>
              </a:rPr>
              <a:t>pegasus.isi.edu</a:t>
            </a:r>
            <a:r>
              <a:rPr lang="en-US" sz="2600" dirty="0" smtClean="0">
                <a:latin typeface="Arial"/>
                <a:ea typeface="ＭＳ Ｐゴシック" charset="0"/>
                <a:cs typeface="Arial"/>
                <a:hlinkClick r:id="rId4"/>
              </a:rPr>
              <a:t>/wms/docs/latest/</a:t>
            </a:r>
            <a:endParaRPr lang="en-US" sz="2600" dirty="0" smtClean="0">
              <a:latin typeface="Arial"/>
              <a:ea typeface="ＭＳ Ｐゴシック" charset="0"/>
              <a:cs typeface="Arial"/>
            </a:endParaRPr>
          </a:p>
          <a:p>
            <a:pPr eaLnBrk="1" hangingPunct="1">
              <a:defRPr/>
            </a:pPr>
            <a:endParaRPr lang="en-US" sz="2600" dirty="0" smtClean="0">
              <a:latin typeface="Arial"/>
              <a:ea typeface="ＭＳ Ｐゴシック" charset="0"/>
              <a:cs typeface="Arial"/>
            </a:endParaRPr>
          </a:p>
          <a:p>
            <a:pPr eaLnBrk="1" hangingPunct="1">
              <a:defRPr/>
            </a:pPr>
            <a:r>
              <a:rPr lang="en-US" sz="2600" dirty="0" smtClean="0">
                <a:latin typeface="Arial"/>
                <a:ea typeface="ＭＳ Ｐゴシック" charset="0"/>
                <a:cs typeface="Arial"/>
              </a:rPr>
              <a:t>Support: </a:t>
            </a:r>
            <a:r>
              <a:rPr lang="en-US" sz="2600" dirty="0" smtClean="0">
                <a:latin typeface="Arial"/>
                <a:ea typeface="ＭＳ Ｐゴシック" charset="0"/>
                <a:cs typeface="Arial"/>
                <a:hlinkClick r:id="rId5"/>
              </a:rPr>
              <a:t>pegasus-users@isi.edu</a:t>
            </a:r>
            <a:r>
              <a:rPr lang="en-US" sz="2600" dirty="0" smtClean="0">
                <a:latin typeface="Arial"/>
                <a:ea typeface="ＭＳ Ｐゴシック" charset="0"/>
                <a:cs typeface="Arial"/>
              </a:rPr>
              <a:t>               			              </a:t>
            </a:r>
            <a:r>
              <a:rPr lang="en-US" sz="2600" dirty="0" smtClean="0">
                <a:latin typeface="Arial"/>
                <a:ea typeface="ＭＳ Ｐゴシック" charset="0"/>
                <a:cs typeface="Arial"/>
                <a:hlinkClick r:id="rId6"/>
              </a:rPr>
              <a:t>pegasus-support@isi.edu</a:t>
            </a:r>
            <a:r>
              <a:rPr lang="en-US" sz="2600" dirty="0" smtClean="0">
                <a:latin typeface="Arial"/>
                <a:ea typeface="ＭＳ Ｐゴシック" charset="0"/>
                <a:cs typeface="Arial"/>
              </a:rPr>
              <a:t> </a:t>
            </a:r>
          </a:p>
        </p:txBody>
      </p:sp>
      <p:sp>
        <p:nvSpPr>
          <p:cNvPr id="63491" name="Shape 1"/>
          <p:cNvSpPr txBox="1">
            <a:spLocks/>
          </p:cNvSpPr>
          <p:nvPr/>
        </p:nvSpPr>
        <p:spPr bwMode="auto">
          <a:xfrm>
            <a:off x="2686050" y="4713857"/>
            <a:ext cx="3481388" cy="739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nchor="ct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2800" dirty="0">
                <a:solidFill>
                  <a:schemeClr val="tx2"/>
                </a:solidFill>
                <a:latin typeface="Arial"/>
                <a:cs typeface="Arial"/>
              </a:rPr>
              <a:t>Acknowledgements</a:t>
            </a:r>
          </a:p>
        </p:txBody>
      </p:sp>
      <p:sp>
        <p:nvSpPr>
          <p:cNvPr id="63492" name="Shape 2"/>
          <p:cNvSpPr txBox="1">
            <a:spLocks/>
          </p:cNvSpPr>
          <p:nvPr/>
        </p:nvSpPr>
        <p:spPr bwMode="auto">
          <a:xfrm>
            <a:off x="365125" y="5313419"/>
            <a:ext cx="8613775" cy="1169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lvl1pPr marL="342900" indent="-342900"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marL="0" indent="0" eaLnBrk="1" hangingPunct="1">
              <a:spcBef>
                <a:spcPct val="20000"/>
              </a:spcBef>
            </a:pPr>
            <a:r>
              <a:rPr lang="en-US" sz="2600" dirty="0">
                <a:latin typeface="Arial"/>
                <a:cs typeface="Arial"/>
              </a:rPr>
              <a:t>Pegasus Team, Condor </a:t>
            </a:r>
            <a:r>
              <a:rPr lang="en-US" sz="2600" dirty="0" smtClean="0">
                <a:latin typeface="Arial"/>
                <a:cs typeface="Arial"/>
              </a:rPr>
              <a:t>Team, </a:t>
            </a:r>
            <a:r>
              <a:rPr lang="en-US" sz="2600" dirty="0">
                <a:latin typeface="Arial"/>
                <a:cs typeface="Arial"/>
              </a:rPr>
              <a:t>f</a:t>
            </a:r>
            <a:r>
              <a:rPr lang="en-US" sz="2600" dirty="0" smtClean="0">
                <a:latin typeface="Arial"/>
                <a:cs typeface="Arial"/>
              </a:rPr>
              <a:t>unding agencies, </a:t>
            </a:r>
            <a:r>
              <a:rPr lang="en-US" sz="2600" dirty="0">
                <a:latin typeface="Arial"/>
                <a:cs typeface="Arial"/>
              </a:rPr>
              <a:t>NSF, </a:t>
            </a:r>
            <a:r>
              <a:rPr lang="en-US" sz="2600" dirty="0" smtClean="0">
                <a:latin typeface="Arial"/>
                <a:cs typeface="Arial"/>
              </a:rPr>
              <a:t>NIH, and everybody who uses Pegasus.</a:t>
            </a:r>
            <a:endParaRPr lang="en-US" sz="2600" dirty="0">
              <a:latin typeface="Arial"/>
              <a:cs typeface="Arial"/>
            </a:endParaRPr>
          </a:p>
        </p:txBody>
      </p:sp>
    </p:spTree>
    <p:extLst>
      <p:ext uri="{BB962C8B-B14F-4D97-AF65-F5344CB8AC3E}">
        <p14:creationId xmlns:p14="http://schemas.microsoft.com/office/powerpoint/2010/main" val="1254572823"/>
      </p:ext>
    </p:extLst>
  </p:cSld>
  <p:clrMapOvr>
    <a:masterClrMapping/>
  </p:clrMapOvr>
  <p:transition xmlns:p14="http://schemas.microsoft.com/office/powerpoint/2010/main" advClick="0"/>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Shape 1"/>
          <p:cNvSpPr>
            <a:spLocks noGrp="1"/>
          </p:cNvSpPr>
          <p:nvPr>
            <p:ph type="title"/>
          </p:nvPr>
        </p:nvSpPr>
        <p:spPr>
          <a:noFill/>
        </p:spPr>
        <p:txBody>
          <a:bodyPr/>
          <a:lstStyle/>
          <a:p>
            <a:pPr eaLnBrk="1" hangingPunct="1"/>
            <a:r>
              <a:rPr lang="en-US" dirty="0">
                <a:latin typeface="Arial" charset="0"/>
                <a:ea typeface="ＭＳ Ｐゴシック" charset="0"/>
                <a:cs typeface="ＭＳ Ｐゴシック" charset="0"/>
              </a:rPr>
              <a:t>Scientific Workflows</a:t>
            </a:r>
          </a:p>
        </p:txBody>
      </p:sp>
      <p:sp>
        <p:nvSpPr>
          <p:cNvPr id="22530" name="Shape 2"/>
          <p:cNvSpPr>
            <a:spLocks noGrp="1"/>
          </p:cNvSpPr>
          <p:nvPr>
            <p:ph idx="1"/>
          </p:nvPr>
        </p:nvSpPr>
        <p:spPr>
          <a:prstGeom prst="rect">
            <a:avLst/>
          </a:prstGeom>
          <a:noFill/>
        </p:spPr>
        <p:txBody>
          <a:bodyPr>
            <a:normAutofit fontScale="92500" lnSpcReduction="10000"/>
          </a:bodyPr>
          <a:lstStyle/>
          <a:p>
            <a:pPr eaLnBrk="1" hangingPunct="1">
              <a:lnSpc>
                <a:spcPct val="90000"/>
              </a:lnSpc>
            </a:pPr>
            <a:r>
              <a:rPr lang="en-US" sz="2600" dirty="0">
                <a:latin typeface="Arial" charset="0"/>
                <a:ea typeface="ＭＳ Ｐゴシック" charset="0"/>
                <a:cs typeface="ＭＳ Ｐゴシック" charset="0"/>
              </a:rPr>
              <a:t>Capture individual data transformation and analysis steps</a:t>
            </a:r>
          </a:p>
          <a:p>
            <a:pPr eaLnBrk="1" hangingPunct="1">
              <a:lnSpc>
                <a:spcPct val="90000"/>
              </a:lnSpc>
            </a:pPr>
            <a:r>
              <a:rPr lang="en-US" sz="2600" dirty="0">
                <a:latin typeface="Arial" charset="0"/>
                <a:ea typeface="ＭＳ Ｐゴシック" charset="0"/>
                <a:cs typeface="ＭＳ Ｐゴシック" charset="0"/>
              </a:rPr>
              <a:t>Large monolithic applications broken down to smaller jobs</a:t>
            </a:r>
          </a:p>
          <a:p>
            <a:pPr lvl="1" eaLnBrk="1" hangingPunct="1">
              <a:lnSpc>
                <a:spcPct val="90000"/>
              </a:lnSpc>
            </a:pPr>
            <a:r>
              <a:rPr lang="en-US" dirty="0">
                <a:latin typeface="Arial" charset="0"/>
                <a:ea typeface="ＭＳ Ｐゴシック" charset="0"/>
                <a:cs typeface="Arial" charset="0"/>
              </a:rPr>
              <a:t>Smaller jobs can be independent or connected by some control flow/ data flow dependencies</a:t>
            </a:r>
          </a:p>
          <a:p>
            <a:pPr lvl="1" eaLnBrk="1" hangingPunct="1">
              <a:lnSpc>
                <a:spcPct val="90000"/>
              </a:lnSpc>
            </a:pPr>
            <a:r>
              <a:rPr lang="en-US" dirty="0">
                <a:latin typeface="Arial" charset="0"/>
                <a:ea typeface="ＭＳ Ｐゴシック" charset="0"/>
                <a:cs typeface="Arial" charset="0"/>
              </a:rPr>
              <a:t>Usually expressed as a Directed Acyclic Graph of tasks</a:t>
            </a:r>
          </a:p>
          <a:p>
            <a:pPr eaLnBrk="1" hangingPunct="1">
              <a:lnSpc>
                <a:spcPct val="90000"/>
              </a:lnSpc>
            </a:pPr>
            <a:r>
              <a:rPr lang="en-US" sz="2600" dirty="0">
                <a:latin typeface="Arial" charset="0"/>
                <a:ea typeface="ＭＳ Ｐゴシック" charset="0"/>
                <a:cs typeface="ＭＳ Ｐゴシック" charset="0"/>
              </a:rPr>
              <a:t>Allows the scientists to modularize their application</a:t>
            </a:r>
          </a:p>
          <a:p>
            <a:pPr eaLnBrk="1" hangingPunct="1">
              <a:lnSpc>
                <a:spcPct val="90000"/>
              </a:lnSpc>
            </a:pPr>
            <a:r>
              <a:rPr lang="en-US" sz="2600" dirty="0">
                <a:latin typeface="Arial" charset="0"/>
                <a:ea typeface="ＭＳ Ｐゴシック" charset="0"/>
                <a:cs typeface="ＭＳ Ｐゴシック" charset="0"/>
              </a:rPr>
              <a:t>Scaled up execution over several computational resources</a:t>
            </a:r>
          </a:p>
          <a:p>
            <a:pPr eaLnBrk="1" hangingPunct="1">
              <a:lnSpc>
                <a:spcPct val="90000"/>
              </a:lnSpc>
            </a:pPr>
            <a:r>
              <a:rPr lang="en-US" sz="2600" dirty="0">
                <a:latin typeface="Arial" charset="0"/>
                <a:ea typeface="ＭＳ Ｐゴシック" charset="0"/>
                <a:cs typeface="ＭＳ Ｐゴシック" charset="0"/>
              </a:rPr>
              <a:t>Provide automation</a:t>
            </a:r>
          </a:p>
          <a:p>
            <a:pPr eaLnBrk="1" hangingPunct="1">
              <a:lnSpc>
                <a:spcPct val="90000"/>
              </a:lnSpc>
            </a:pPr>
            <a:r>
              <a:rPr lang="en-US" sz="2600" dirty="0">
                <a:latin typeface="Arial" charset="0"/>
                <a:ea typeface="ＭＳ Ｐゴシック" charset="0"/>
                <a:cs typeface="ＭＳ Ｐゴシック" charset="0"/>
              </a:rPr>
              <a:t>Foster Collaborations</a:t>
            </a:r>
          </a:p>
          <a:p>
            <a:pPr eaLnBrk="1" hangingPunct="1">
              <a:lnSpc>
                <a:spcPct val="90000"/>
              </a:lnSpc>
            </a:pPr>
            <a:endParaRPr lang="en-US" sz="2600" dirty="0">
              <a:latin typeface="Arial" charset="0"/>
              <a:ea typeface="ＭＳ Ｐゴシック" charset="0"/>
              <a:cs typeface="ＭＳ Ｐゴシック" charset="0"/>
            </a:endParaRPr>
          </a:p>
          <a:p>
            <a:pPr eaLnBrk="1" hangingPunct="1">
              <a:lnSpc>
                <a:spcPct val="90000"/>
              </a:lnSpc>
            </a:pPr>
            <a:endParaRPr lang="en-US" sz="2600" dirty="0">
              <a:latin typeface="Arial" charset="0"/>
              <a:ea typeface="ＭＳ Ｐゴシック" charset="0"/>
              <a:cs typeface="ＭＳ Ｐゴシック" charset="0"/>
            </a:endParaRPr>
          </a:p>
        </p:txBody>
      </p:sp>
    </p:spTree>
    <p:extLst>
      <p:ext uri="{BB962C8B-B14F-4D97-AF65-F5344CB8AC3E}">
        <p14:creationId xmlns:p14="http://schemas.microsoft.com/office/powerpoint/2010/main" val="377284168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Workflows can be simple!</a:t>
            </a:r>
            <a:endParaRPr lang="en-US" dirty="0"/>
          </a:p>
        </p:txBody>
      </p:sp>
      <p:pic>
        <p:nvPicPr>
          <p:cNvPr id="4" name="Picture 3" descr="bag_of_task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967" y="3104380"/>
            <a:ext cx="8065287" cy="557600"/>
          </a:xfrm>
          <a:prstGeom prst="rect">
            <a:avLst/>
          </a:prstGeom>
        </p:spPr>
      </p:pic>
    </p:spTree>
    <p:extLst>
      <p:ext uri="{BB962C8B-B14F-4D97-AF65-F5344CB8AC3E}">
        <p14:creationId xmlns:p14="http://schemas.microsoft.com/office/powerpoint/2010/main" val="31175188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99933"/>
            <a:ext cx="8229600" cy="727075"/>
          </a:xfrm>
        </p:spPr>
        <p:txBody>
          <a:bodyPr/>
          <a:lstStyle/>
          <a:p>
            <a:endParaRPr lang="en-US" dirty="0" smtClean="0"/>
          </a:p>
        </p:txBody>
      </p:sp>
      <p:pic>
        <p:nvPicPr>
          <p:cNvPr id="3" name="Picture 2" descr="rnaseq-expression-estimati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7531" y="102638"/>
            <a:ext cx="5969114" cy="6561129"/>
          </a:xfrm>
          <a:prstGeom prst="rect">
            <a:avLst/>
          </a:prstGeom>
        </p:spPr>
      </p:pic>
    </p:spTree>
    <p:extLst>
      <p:ext uri="{BB962C8B-B14F-4D97-AF65-F5344CB8AC3E}">
        <p14:creationId xmlns:p14="http://schemas.microsoft.com/office/powerpoint/2010/main" val="390480385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2"/>
          <p:cNvSpPr>
            <a:spLocks noGrp="1" noChangeArrowheads="1"/>
          </p:cNvSpPr>
          <p:nvPr>
            <p:ph type="title"/>
          </p:nvPr>
        </p:nvSpPr>
        <p:spPr/>
        <p:txBody>
          <a:bodyPr/>
          <a:lstStyle/>
          <a:p>
            <a:pPr eaLnBrk="1" hangingPunct="1"/>
            <a:r>
              <a:rPr lang="en-US" sz="2400" dirty="0" smtClean="0">
                <a:latin typeface="Arial" charset="0"/>
                <a:ea typeface="ＭＳ Ｐゴシック" charset="0"/>
                <a:cs typeface="ＭＳ Ｐゴシック" charset="0"/>
              </a:rPr>
              <a:t>Computations: Users have same concerns!</a:t>
            </a:r>
            <a:endParaRPr lang="en-US" sz="2400" dirty="0">
              <a:latin typeface="Arial" charset="0"/>
              <a:ea typeface="ＭＳ Ｐゴシック" charset="0"/>
              <a:cs typeface="ＭＳ Ｐゴシック" charset="0"/>
            </a:endParaRPr>
          </a:p>
        </p:txBody>
      </p:sp>
      <p:sp>
        <p:nvSpPr>
          <p:cNvPr id="63490" name="Rectangle 3"/>
          <p:cNvSpPr>
            <a:spLocks noGrp="1" noChangeArrowheads="1"/>
          </p:cNvSpPr>
          <p:nvPr>
            <p:ph idx="1"/>
          </p:nvPr>
        </p:nvSpPr>
        <p:spPr>
          <a:xfrm>
            <a:off x="457200" y="1171574"/>
            <a:ext cx="8229600" cy="4969249"/>
          </a:xfrm>
        </p:spPr>
        <p:txBody>
          <a:bodyPr>
            <a:normAutofit fontScale="92500" lnSpcReduction="20000"/>
          </a:bodyPr>
          <a:lstStyle/>
          <a:p>
            <a:pPr eaLnBrk="1" hangingPunct="1">
              <a:defRPr/>
            </a:pPr>
            <a:r>
              <a:rPr lang="en-US" sz="2400" dirty="0" smtClean="0">
                <a:latin typeface="Helvetica" charset="0"/>
              </a:rPr>
              <a:t>Data Management</a:t>
            </a:r>
            <a:endParaRPr lang="en-US" sz="2400" dirty="0">
              <a:latin typeface="Helvetica" charset="0"/>
            </a:endParaRPr>
          </a:p>
          <a:p>
            <a:pPr lvl="1" eaLnBrk="1" hangingPunct="1">
              <a:defRPr/>
            </a:pPr>
            <a:r>
              <a:rPr lang="en-US" sz="2000" b="0" dirty="0">
                <a:latin typeface="Helvetica" charset="0"/>
              </a:rPr>
              <a:t>How do you ship in </a:t>
            </a:r>
            <a:r>
              <a:rPr lang="en-US" sz="2000" b="0" dirty="0" smtClean="0">
                <a:latin typeface="Helvetica" charset="0"/>
              </a:rPr>
              <a:t>the small/large </a:t>
            </a:r>
            <a:r>
              <a:rPr lang="en-US" sz="2000" b="0" dirty="0">
                <a:latin typeface="Helvetica" charset="0"/>
              </a:rPr>
              <a:t>amounts data required by </a:t>
            </a:r>
            <a:r>
              <a:rPr lang="en-US" sz="2000" b="0" dirty="0" smtClean="0">
                <a:latin typeface="Helvetica" charset="0"/>
              </a:rPr>
              <a:t>your pipeline?</a:t>
            </a:r>
          </a:p>
          <a:p>
            <a:pPr lvl="1" eaLnBrk="1" hangingPunct="1">
              <a:defRPr/>
            </a:pPr>
            <a:r>
              <a:rPr lang="en-US" sz="2000" b="0" dirty="0" smtClean="0">
                <a:latin typeface="Helvetica" charset="0"/>
              </a:rPr>
              <a:t>Different protocols for different sites: Can I use SRM? How about </a:t>
            </a:r>
            <a:r>
              <a:rPr lang="en-US" sz="2000" b="0" dirty="0" err="1" smtClean="0">
                <a:latin typeface="Helvetica" charset="0"/>
              </a:rPr>
              <a:t>GridFTP</a:t>
            </a:r>
            <a:r>
              <a:rPr lang="en-US" sz="2000" b="0" dirty="0" smtClean="0">
                <a:latin typeface="Helvetica" charset="0"/>
              </a:rPr>
              <a:t>? HTTP and Squid proxies?</a:t>
            </a:r>
          </a:p>
          <a:p>
            <a:pPr lvl="1" eaLnBrk="1" hangingPunct="1">
              <a:defRPr/>
            </a:pPr>
            <a:r>
              <a:rPr lang="en-US" sz="2000" b="0" dirty="0" smtClean="0">
                <a:latin typeface="Helvetica" charset="0"/>
              </a:rPr>
              <a:t>Can I use Cloud based storage like S3 on EC2?</a:t>
            </a:r>
          </a:p>
          <a:p>
            <a:pPr marL="457200" lvl="1" indent="0" eaLnBrk="1" hangingPunct="1">
              <a:buNone/>
              <a:defRPr/>
            </a:pPr>
            <a:endParaRPr lang="en-US" sz="2000" dirty="0" smtClean="0">
              <a:latin typeface="Helvetica" charset="0"/>
            </a:endParaRPr>
          </a:p>
          <a:p>
            <a:pPr eaLnBrk="1" hangingPunct="1">
              <a:defRPr/>
            </a:pPr>
            <a:r>
              <a:rPr lang="en-US" sz="2400" dirty="0" smtClean="0">
                <a:latin typeface="Helvetica" charset="0"/>
              </a:rPr>
              <a:t>Debug and Monitor Computations.</a:t>
            </a:r>
          </a:p>
          <a:p>
            <a:pPr lvl="1" eaLnBrk="1" hangingPunct="1">
              <a:defRPr/>
            </a:pPr>
            <a:r>
              <a:rPr lang="en-US" sz="2000" b="0" dirty="0" smtClean="0">
                <a:latin typeface="Helvetica" charset="0"/>
              </a:rPr>
              <a:t>Users need automated tools to go through the log files</a:t>
            </a:r>
          </a:p>
          <a:p>
            <a:pPr lvl="1" eaLnBrk="1" hangingPunct="1">
              <a:defRPr/>
            </a:pPr>
            <a:r>
              <a:rPr lang="en-US" sz="2000" b="0" dirty="0" smtClean="0">
                <a:latin typeface="Helvetica" charset="0"/>
              </a:rPr>
              <a:t>Need to correlate </a:t>
            </a:r>
            <a:r>
              <a:rPr lang="en-US" sz="2000" b="0" dirty="0">
                <a:latin typeface="Helvetica" charset="0"/>
              </a:rPr>
              <a:t>d</a:t>
            </a:r>
            <a:r>
              <a:rPr lang="en-US" sz="2000" b="0" dirty="0" smtClean="0">
                <a:latin typeface="Helvetica" charset="0"/>
              </a:rPr>
              <a:t>ata across lots of log files</a:t>
            </a:r>
          </a:p>
          <a:p>
            <a:pPr lvl="1" eaLnBrk="1" hangingPunct="1">
              <a:defRPr/>
            </a:pPr>
            <a:r>
              <a:rPr lang="en-US" sz="2000" b="0" dirty="0" smtClean="0">
                <a:latin typeface="Helvetica" charset="0"/>
              </a:rPr>
              <a:t>Need to know what host a job ran on and how it was invoked</a:t>
            </a:r>
          </a:p>
          <a:p>
            <a:pPr marL="457200" lvl="1" indent="0" eaLnBrk="1" hangingPunct="1">
              <a:buNone/>
              <a:defRPr/>
            </a:pPr>
            <a:endParaRPr lang="en-US" dirty="0" smtClean="0">
              <a:latin typeface="Helvetica" charset="0"/>
            </a:endParaRPr>
          </a:p>
          <a:p>
            <a:pPr eaLnBrk="1" hangingPunct="1">
              <a:defRPr/>
            </a:pPr>
            <a:r>
              <a:rPr lang="en-US" sz="2400" dirty="0">
                <a:latin typeface="Helvetica" charset="0"/>
              </a:rPr>
              <a:t> Restructure </a:t>
            </a:r>
            <a:r>
              <a:rPr lang="en-US" sz="2400" dirty="0" smtClean="0">
                <a:latin typeface="Helvetica" charset="0"/>
              </a:rPr>
              <a:t>Pipelines for </a:t>
            </a:r>
            <a:r>
              <a:rPr lang="en-US" sz="2400" dirty="0">
                <a:latin typeface="Helvetica" charset="0"/>
              </a:rPr>
              <a:t>Improved Performance</a:t>
            </a:r>
          </a:p>
          <a:p>
            <a:pPr lvl="1" eaLnBrk="1" hangingPunct="1">
              <a:defRPr/>
            </a:pPr>
            <a:r>
              <a:rPr lang="en-US" sz="2000" b="0" dirty="0" smtClean="0">
                <a:latin typeface="Helvetica" charset="0"/>
              </a:rPr>
              <a:t>Short </a:t>
            </a:r>
            <a:r>
              <a:rPr lang="en-US" sz="2000" b="0" dirty="0">
                <a:latin typeface="Helvetica" charset="0"/>
              </a:rPr>
              <a:t>running </a:t>
            </a:r>
            <a:r>
              <a:rPr lang="en-US" sz="2000" b="0" dirty="0" smtClean="0">
                <a:latin typeface="Helvetica" charset="0"/>
              </a:rPr>
              <a:t>tasks?</a:t>
            </a:r>
          </a:p>
          <a:p>
            <a:pPr lvl="1" eaLnBrk="1" hangingPunct="1">
              <a:defRPr/>
            </a:pPr>
            <a:r>
              <a:rPr lang="en-US" sz="2000" b="0" dirty="0" smtClean="0">
                <a:latin typeface="Helvetica" charset="0"/>
              </a:rPr>
              <a:t>Data placement?</a:t>
            </a:r>
            <a:br>
              <a:rPr lang="en-US" sz="2000" b="0" dirty="0" smtClean="0">
                <a:latin typeface="Helvetica" charset="0"/>
              </a:rPr>
            </a:br>
            <a:endParaRPr lang="en-US" sz="2000" b="0" dirty="0" smtClean="0">
              <a:latin typeface="Helvetica" charset="0"/>
            </a:endParaRPr>
          </a:p>
        </p:txBody>
      </p:sp>
    </p:spTree>
    <p:extLst>
      <p:ext uri="{BB962C8B-B14F-4D97-AF65-F5344CB8AC3E}">
        <p14:creationId xmlns:p14="http://schemas.microsoft.com/office/powerpoint/2010/main" val="1846079075"/>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4"/>
          <p:cNvSpPr>
            <a:spLocks noGrp="1"/>
          </p:cNvSpPr>
          <p:nvPr>
            <p:ph type="title"/>
          </p:nvPr>
        </p:nvSpPr>
        <p:spPr>
          <a:xfrm>
            <a:off x="457200" y="142340"/>
            <a:ext cx="8229600" cy="727075"/>
          </a:xfrm>
        </p:spPr>
        <p:txBody>
          <a:bodyPr/>
          <a:lstStyle/>
          <a:p>
            <a:pPr eaLnBrk="1" hangingPunct="1">
              <a:defRPr/>
            </a:pPr>
            <a:r>
              <a:rPr lang="en-US" sz="2800" dirty="0" smtClean="0"/>
              <a:t>Pegasus </a:t>
            </a:r>
            <a:br>
              <a:rPr lang="en-US" sz="2800" dirty="0" smtClean="0"/>
            </a:br>
            <a:r>
              <a:rPr lang="en-US" sz="2800" dirty="0" smtClean="0"/>
              <a:t>Workflow Management System (est. 2001)</a:t>
            </a:r>
          </a:p>
        </p:txBody>
      </p:sp>
      <p:sp>
        <p:nvSpPr>
          <p:cNvPr id="5123" name="Content Placeholder 5"/>
          <p:cNvSpPr>
            <a:spLocks noGrp="1"/>
          </p:cNvSpPr>
          <p:nvPr>
            <p:ph idx="1"/>
          </p:nvPr>
        </p:nvSpPr>
        <p:spPr>
          <a:xfrm>
            <a:off x="457200" y="1184806"/>
            <a:ext cx="8229600" cy="4403990"/>
          </a:xfrm>
        </p:spPr>
        <p:txBody>
          <a:bodyPr>
            <a:noAutofit/>
          </a:bodyPr>
          <a:lstStyle/>
          <a:p>
            <a:pPr eaLnBrk="1" hangingPunct="1">
              <a:defRPr/>
            </a:pPr>
            <a:r>
              <a:rPr lang="en-US" sz="2000" b="1" dirty="0" smtClean="0">
                <a:latin typeface="Arial"/>
                <a:cs typeface="Arial"/>
              </a:rPr>
              <a:t>A collaboration between USC and the Condor Team at UW Madison (includes </a:t>
            </a:r>
            <a:r>
              <a:rPr lang="en-US" sz="2000" b="1" dirty="0" err="1" smtClean="0">
                <a:latin typeface="Arial"/>
                <a:cs typeface="Arial"/>
              </a:rPr>
              <a:t>DAGMan</a:t>
            </a:r>
            <a:r>
              <a:rPr lang="en-US" sz="2000" b="1" dirty="0" smtClean="0">
                <a:latin typeface="Arial"/>
                <a:cs typeface="Arial"/>
              </a:rPr>
              <a:t>)</a:t>
            </a:r>
          </a:p>
          <a:p>
            <a:pPr eaLnBrk="1" hangingPunct="1">
              <a:defRPr/>
            </a:pPr>
            <a:r>
              <a:rPr lang="en-US" sz="2000" b="1" dirty="0" smtClean="0">
                <a:latin typeface="Arial"/>
                <a:cs typeface="Arial"/>
              </a:rPr>
              <a:t>Maps a resource-independent “abstract” workflow onto resources and executes the “executable” workflow</a:t>
            </a:r>
          </a:p>
          <a:p>
            <a:pPr eaLnBrk="1" hangingPunct="1">
              <a:defRPr/>
            </a:pPr>
            <a:r>
              <a:rPr lang="en-US" sz="2000" b="1" dirty="0" smtClean="0">
                <a:latin typeface="Arial"/>
                <a:cs typeface="Arial"/>
              </a:rPr>
              <a:t>Used by a number of applications in a variety of domains</a:t>
            </a:r>
          </a:p>
          <a:p>
            <a:pPr eaLnBrk="1" hangingPunct="1">
              <a:defRPr/>
            </a:pPr>
            <a:r>
              <a:rPr lang="en-US" sz="2000" b="1" dirty="0" smtClean="0">
                <a:latin typeface="Arial"/>
                <a:cs typeface="Arial"/>
              </a:rPr>
              <a:t>Provides reliability—can retry computations from the point of failure</a:t>
            </a:r>
          </a:p>
          <a:p>
            <a:pPr eaLnBrk="1" hangingPunct="1">
              <a:defRPr/>
            </a:pPr>
            <a:r>
              <a:rPr lang="en-US" sz="2000" b="1" dirty="0" smtClean="0">
                <a:latin typeface="Arial"/>
                <a:cs typeface="Arial"/>
              </a:rPr>
              <a:t>Provides scalability—can handle large data and many computations (</a:t>
            </a:r>
            <a:r>
              <a:rPr lang="en-US" sz="2000" b="1" dirty="0" err="1" smtClean="0">
                <a:latin typeface="Arial"/>
                <a:cs typeface="Arial"/>
              </a:rPr>
              <a:t>kbytes</a:t>
            </a:r>
            <a:r>
              <a:rPr lang="en-US" sz="2000" b="1" dirty="0" smtClean="0">
                <a:latin typeface="Arial"/>
                <a:cs typeface="Arial"/>
              </a:rPr>
              <a:t>-TB of data, 1-10</a:t>
            </a:r>
            <a:r>
              <a:rPr lang="en-US" sz="2000" b="1" baseline="30000" dirty="0" smtClean="0">
                <a:latin typeface="Arial"/>
                <a:cs typeface="Arial"/>
              </a:rPr>
              <a:t>6</a:t>
            </a:r>
            <a:r>
              <a:rPr lang="en-US" sz="2000" b="1" dirty="0" smtClean="0">
                <a:latin typeface="Arial"/>
                <a:cs typeface="Arial"/>
              </a:rPr>
              <a:t> tasks)</a:t>
            </a:r>
          </a:p>
          <a:p>
            <a:pPr eaLnBrk="1" hangingPunct="1">
              <a:defRPr/>
            </a:pPr>
            <a:r>
              <a:rPr lang="en-US" sz="2000" b="1" dirty="0" smtClean="0">
                <a:solidFill>
                  <a:srgbClr val="89CC45"/>
                </a:solidFill>
                <a:latin typeface="Arial"/>
                <a:cs typeface="Arial"/>
              </a:rPr>
              <a:t>Infers data transfers, restructures workflows for performance</a:t>
            </a:r>
          </a:p>
          <a:p>
            <a:pPr eaLnBrk="1" hangingPunct="1">
              <a:defRPr/>
            </a:pPr>
            <a:r>
              <a:rPr lang="en-US" sz="2000" b="1" dirty="0" smtClean="0">
                <a:latin typeface="Arial"/>
                <a:cs typeface="Arial"/>
              </a:rPr>
              <a:t>Automatically captures provenance information</a:t>
            </a:r>
          </a:p>
          <a:p>
            <a:pPr eaLnBrk="1" hangingPunct="1">
              <a:defRPr/>
            </a:pPr>
            <a:r>
              <a:rPr lang="en-US" sz="2000" b="1" dirty="0" smtClean="0">
                <a:solidFill>
                  <a:schemeClr val="tx2">
                    <a:lumMod val="75000"/>
                  </a:schemeClr>
                </a:solidFill>
                <a:latin typeface="Arial"/>
                <a:cs typeface="Arial"/>
              </a:rPr>
              <a:t>Can run on resources distributed among institutions, laptop, campus cluster, Grid, Cloud</a:t>
            </a:r>
          </a:p>
          <a:p>
            <a:pPr eaLnBrk="1" hangingPunct="1">
              <a:defRPr/>
            </a:pPr>
            <a:endParaRPr lang="en-US" sz="2000" b="1" dirty="0" smtClean="0">
              <a:latin typeface="Arial"/>
              <a:cs typeface="Arial"/>
            </a:endParaRPr>
          </a:p>
        </p:txBody>
      </p:sp>
    </p:spTree>
    <p:extLst>
      <p:ext uri="{BB962C8B-B14F-4D97-AF65-F5344CB8AC3E}">
        <p14:creationId xmlns:p14="http://schemas.microsoft.com/office/powerpoint/2010/main" val="1694441354"/>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Title 1"/>
          <p:cNvSpPr>
            <a:spLocks noGrp="1"/>
          </p:cNvSpPr>
          <p:nvPr>
            <p:ph type="title"/>
          </p:nvPr>
        </p:nvSpPr>
        <p:spPr/>
        <p:txBody>
          <a:bodyPr/>
          <a:lstStyle/>
          <a:p>
            <a:pPr eaLnBrk="1" hangingPunct="1"/>
            <a:r>
              <a:rPr lang="en-US">
                <a:latin typeface="Arial" charset="0"/>
                <a:ea typeface="ＭＳ Ｐゴシック" charset="0"/>
                <a:cs typeface="ＭＳ Ｐゴシック" charset="0"/>
              </a:rPr>
              <a:t>Pegasus WMS</a:t>
            </a:r>
          </a:p>
        </p:txBody>
      </p:sp>
      <p:pic>
        <p:nvPicPr>
          <p:cNvPr id="21506"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9788" y="1250950"/>
            <a:ext cx="7380287" cy="4776057"/>
          </a:xfrm>
        </p:spPr>
      </p:pic>
    </p:spTree>
    <p:extLst>
      <p:ext uri="{BB962C8B-B14F-4D97-AF65-F5344CB8AC3E}">
        <p14:creationId xmlns:p14="http://schemas.microsoft.com/office/powerpoint/2010/main" val="3551345282"/>
      </p:ext>
    </p:extLst>
  </p:cSld>
  <p:clrMapOvr>
    <a:masterClrMapping/>
  </p:clrMapOvr>
  <p:transition xmlns:p14="http://schemas.microsoft.com/office/powerpoint/2010/main" spd="slow"/>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Pegasus view a compute resource as?</a:t>
            </a:r>
            <a:endParaRPr lang="en-US" dirty="0"/>
          </a:p>
        </p:txBody>
      </p:sp>
      <p:sp>
        <p:nvSpPr>
          <p:cNvPr id="3" name="Content Placeholder 2"/>
          <p:cNvSpPr>
            <a:spLocks noGrp="1"/>
          </p:cNvSpPr>
          <p:nvPr>
            <p:ph idx="1"/>
          </p:nvPr>
        </p:nvSpPr>
        <p:spPr>
          <a:xfrm>
            <a:off x="457200" y="1026434"/>
            <a:ext cx="8229600" cy="4957763"/>
          </a:xfrm>
        </p:spPr>
        <p:txBody>
          <a:bodyPr>
            <a:normAutofit/>
          </a:bodyPr>
          <a:lstStyle/>
          <a:p>
            <a:r>
              <a:rPr lang="en-US" sz="2000" b="0" dirty="0" smtClean="0"/>
              <a:t>For Pegasus a compute resource or a site is associated with the following</a:t>
            </a:r>
          </a:p>
          <a:p>
            <a:pPr lvl="1"/>
            <a:r>
              <a:rPr lang="en-US" sz="1600" b="0" dirty="0" smtClean="0"/>
              <a:t>An entry point or a scheduler contact to submit jobs to </a:t>
            </a:r>
            <a:r>
              <a:rPr lang="en-US" sz="1600" b="0" dirty="0" err="1" smtClean="0"/>
              <a:t>e.g</a:t>
            </a:r>
            <a:r>
              <a:rPr lang="en-US" sz="1600" b="0" dirty="0" smtClean="0"/>
              <a:t> PBS/LSF/Condor</a:t>
            </a:r>
          </a:p>
          <a:p>
            <a:pPr lvl="1"/>
            <a:r>
              <a:rPr lang="en-US" sz="1600" b="0" dirty="0" smtClean="0"/>
              <a:t>File servers to stage data to the cluster</a:t>
            </a:r>
          </a:p>
          <a:p>
            <a:pPr lvl="1"/>
            <a:r>
              <a:rPr lang="en-US" sz="1600" b="0" dirty="0" smtClean="0"/>
              <a:t>Different types of directories on the site</a:t>
            </a:r>
          </a:p>
          <a:p>
            <a:pPr lvl="2"/>
            <a:r>
              <a:rPr lang="en-US" sz="1400" b="0" dirty="0" smtClean="0"/>
              <a:t>Shared-scratch  - shared across all the worker nodes in the site</a:t>
            </a:r>
          </a:p>
          <a:p>
            <a:pPr lvl="2"/>
            <a:r>
              <a:rPr lang="en-US" sz="1400" b="0" dirty="0" smtClean="0"/>
              <a:t>Local – a directory/filesystem local to the node where a job executes</a:t>
            </a:r>
          </a:p>
          <a:p>
            <a:pPr lvl="1"/>
            <a:r>
              <a:rPr lang="en-US" b="0" dirty="0" smtClean="0"/>
              <a:t>Site </a:t>
            </a:r>
            <a:r>
              <a:rPr lang="en-US" b="0" dirty="0"/>
              <a:t>wide information like environment variables to be set when a job is run.</a:t>
            </a:r>
          </a:p>
          <a:p>
            <a:pPr lvl="1"/>
            <a:endParaRPr lang="en-US" b="0" dirty="0"/>
          </a:p>
        </p:txBody>
      </p:sp>
      <p:pic>
        <p:nvPicPr>
          <p:cNvPr id="4" name="Picture 3" descr="OSG-SharedFS.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9039" y="3415090"/>
            <a:ext cx="4950580" cy="2786609"/>
          </a:xfrm>
          <a:prstGeom prst="rect">
            <a:avLst/>
          </a:prstGeom>
        </p:spPr>
      </p:pic>
    </p:spTree>
    <p:extLst>
      <p:ext uri="{BB962C8B-B14F-4D97-AF65-F5344CB8AC3E}">
        <p14:creationId xmlns:p14="http://schemas.microsoft.com/office/powerpoint/2010/main" val="144886198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ustom 6">
      <a:dk1>
        <a:srgbClr val="FFFFFF"/>
      </a:dk1>
      <a:lt1>
        <a:sysClr val="window" lastClr="FFFFFF"/>
      </a:lt1>
      <a:dk2>
        <a:srgbClr val="04617B"/>
      </a:dk2>
      <a:lt2>
        <a:srgbClr val="DBF5F9"/>
      </a:lt2>
      <a:accent1>
        <a:srgbClr val="FFFFFF"/>
      </a:accent1>
      <a:accent2>
        <a:srgbClr val="4D83BB"/>
      </a:accent2>
      <a:accent3>
        <a:srgbClr val="FFFFFF"/>
      </a:accent3>
      <a:accent4>
        <a:srgbClr val="F2F2F2"/>
      </a:accent4>
      <a:accent5>
        <a:srgbClr val="D8D8D8"/>
      </a:accent5>
      <a:accent6>
        <a:srgbClr val="BFBFBF"/>
      </a:accent6>
      <a:hlink>
        <a:srgbClr val="FFCC00"/>
      </a:hlink>
      <a:folHlink>
        <a:srgbClr val="85DFD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w="9525">
          <a:noFill/>
          <a:miter lim="800000"/>
          <a:headEnd/>
          <a:tailEnd/>
        </a:ln>
      </a:spPr>
      <a:bodyPr vert="horz" wrap="square" lIns="91440" tIns="45720" rIns="91440" bIns="45720" numCol="1" anchor="ctr" anchorCtr="0" compatLnSpc="1">
        <a:prstTxWarp prst="textNoShape">
          <a:avLst/>
        </a:prstTxWarp>
      </a:bodyPr>
      <a:lstStyle>
        <a:defPPr marL="0" marR="0" indent="0" algn="l" defTabSz="457200" rtl="0" eaLnBrk="0" fontAlgn="base" latinLnBrk="0" hangingPunct="0">
          <a:lnSpc>
            <a:spcPct val="100000"/>
          </a:lnSpc>
          <a:spcBef>
            <a:spcPct val="0"/>
          </a:spcBef>
          <a:spcAft>
            <a:spcPct val="0"/>
          </a:spcAft>
          <a:buClrTx/>
          <a:buSzTx/>
          <a:buFontTx/>
          <a:buNone/>
          <a:tabLst/>
          <a:defRPr kumimoji="0"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defRPr>
        </a:defPPr>
      </a:lstStyle>
    </a:txDef>
  </a:objectDefaults>
  <a:extraClrSchemeLst/>
</a:theme>
</file>

<file path=ppt/theme/theme2.xml><?xml version="1.0" encoding="utf-8"?>
<a:theme xmlns:a="http://schemas.openxmlformats.org/drawingml/2006/main" name="1_Office Theme">
  <a:themeElements>
    <a:clrScheme name="Custom 8">
      <a:dk1>
        <a:srgbClr val="36628F"/>
      </a:dk1>
      <a:lt1>
        <a:srgbClr val="36628F"/>
      </a:lt1>
      <a:dk2>
        <a:srgbClr val="36628F"/>
      </a:dk2>
      <a:lt2>
        <a:srgbClr val="36628F"/>
      </a:lt2>
      <a:accent1>
        <a:srgbClr val="FFFFFF"/>
      </a:accent1>
      <a:accent2>
        <a:srgbClr val="FFFFFF"/>
      </a:accent2>
      <a:accent3>
        <a:srgbClr val="FFFFFF"/>
      </a:accent3>
      <a:accent4>
        <a:srgbClr val="F2F2F2"/>
      </a:accent4>
      <a:accent5>
        <a:srgbClr val="D8D8D8"/>
      </a:accent5>
      <a:accent6>
        <a:srgbClr val="BFBFBF"/>
      </a:accent6>
      <a:hlink>
        <a:srgbClr val="FFCC00"/>
      </a:hlink>
      <a:folHlink>
        <a:srgbClr val="85DFD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bwMode="auto">
        <a:noFill/>
        <a:ln w="9525">
          <a:noFill/>
          <a:miter lim="800000"/>
          <a:headEnd/>
          <a:tailEnd/>
        </a:ln>
      </a:spPr>
      <a:bodyPr vert="horz" wrap="square" lIns="91440" tIns="45720" rIns="91440" bIns="45720" numCol="1" anchor="ctr" anchorCtr="0" compatLnSpc="1">
        <a:prstTxWarp prst="textNoShape">
          <a:avLst/>
        </a:prstTxWarp>
      </a:bodyPr>
      <a:lstStyle>
        <a:defPPr marL="0" marR="0" indent="0" algn="l" defTabSz="457200" rtl="0" eaLnBrk="0" fontAlgn="base" latinLnBrk="0" hangingPunct="0">
          <a:lnSpc>
            <a:spcPct val="100000"/>
          </a:lnSpc>
          <a:spcBef>
            <a:spcPct val="0"/>
          </a:spcBef>
          <a:spcAft>
            <a:spcPct val="0"/>
          </a:spcAft>
          <a:buClrTx/>
          <a:buSzTx/>
          <a:buFontTx/>
          <a:buNone/>
          <a:tabLst/>
          <a:defRPr kumimoji="0" sz="2000" b="1" i="0" u="none" strike="noStrike" kern="1200" cap="none" spc="0" normalizeH="0" baseline="0" noProof="0" dirty="0" smtClean="0">
            <a:ln>
              <a:noFill/>
            </a:ln>
            <a:solidFill>
              <a:schemeClr val="tx1"/>
            </a:solidFill>
            <a:effectLst/>
            <a:uLnTx/>
            <a:uFillTx/>
            <a:latin typeface="Arial" pitchFamily="34" charset="0"/>
            <a:ea typeface="+mj-ea"/>
            <a:cs typeface="Arial" pitchFamily="34"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4263</TotalTime>
  <Words>1274</Words>
  <Application>Microsoft Macintosh PowerPoint</Application>
  <PresentationFormat>On-screen Show (4:3)</PresentationFormat>
  <Paragraphs>205</Paragraphs>
  <Slides>23</Slides>
  <Notes>16</Notes>
  <HiddenSlides>0</HiddenSlides>
  <MMClips>0</MMClips>
  <ScaleCrop>false</ScaleCrop>
  <HeadingPairs>
    <vt:vector size="6" baseType="variant">
      <vt:variant>
        <vt:lpstr>Theme</vt:lpstr>
      </vt:variant>
      <vt:variant>
        <vt:i4>2</vt:i4>
      </vt:variant>
      <vt:variant>
        <vt:lpstr>Embedded OLE Servers</vt:lpstr>
      </vt:variant>
      <vt:variant>
        <vt:i4>1</vt:i4>
      </vt:variant>
      <vt:variant>
        <vt:lpstr>Slide Titles</vt:lpstr>
      </vt:variant>
      <vt:variant>
        <vt:i4>23</vt:i4>
      </vt:variant>
    </vt:vector>
  </HeadingPairs>
  <TitlesOfParts>
    <vt:vector size="26" baseType="lpstr">
      <vt:lpstr>Office Theme</vt:lpstr>
      <vt:lpstr>1_Office Theme</vt:lpstr>
      <vt:lpstr>Visio</vt:lpstr>
      <vt:lpstr>Before Tutorial Starts</vt:lpstr>
      <vt:lpstr>Introduction to Scientific Workflows and Pegasus</vt:lpstr>
      <vt:lpstr>Scientific Workflows</vt:lpstr>
      <vt:lpstr>Workflows can be simple!</vt:lpstr>
      <vt:lpstr>PowerPoint Presentation</vt:lpstr>
      <vt:lpstr>Computations: Users have same concerns!</vt:lpstr>
      <vt:lpstr>Pegasus  Workflow Management System (est. 2001)</vt:lpstr>
      <vt:lpstr>Pegasus WMS</vt:lpstr>
      <vt:lpstr>How does Pegasus view a compute resource as?</vt:lpstr>
      <vt:lpstr>Pegasus Workflow Management System</vt:lpstr>
      <vt:lpstr>Abstract to Executable Workflow Mapping - Discovery</vt:lpstr>
      <vt:lpstr>Abstract to Executable Workflow Mapping</vt:lpstr>
      <vt:lpstr>Simple Steps to Run Pegasus</vt:lpstr>
      <vt:lpstr>Supported Data Staging Approaches</vt:lpstr>
      <vt:lpstr>PowerPoint Presentation</vt:lpstr>
      <vt:lpstr>Workflow Reduction (Data Reuse)</vt:lpstr>
      <vt:lpstr>File cleanup</vt:lpstr>
      <vt:lpstr>File cleanup (cont)</vt:lpstr>
      <vt:lpstr>Workflow Restructuring to improve application performance</vt:lpstr>
      <vt:lpstr>What Does Pegasus provide an Application - I</vt:lpstr>
      <vt:lpstr>What Does Pegasus provide an Application - II</vt:lpstr>
      <vt:lpstr>If you get stuck…</vt:lpstr>
      <vt:lpstr>Relevant Links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uscadmin</dc:creator>
  <cp:lastModifiedBy>Karan Vahi</cp:lastModifiedBy>
  <cp:revision>314</cp:revision>
  <dcterms:created xsi:type="dcterms:W3CDTF">2011-12-09T23:05:54Z</dcterms:created>
  <dcterms:modified xsi:type="dcterms:W3CDTF">2014-12-09T18:22:48Z</dcterms:modified>
</cp:coreProperties>
</file>

<file path=docProps/thumbnail.jpeg>
</file>